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Body Grotesque Bold" charset="1" panose="02000503040000020004"/>
      <p:regular r:id="rId16"/>
    </p:embeddedFont>
    <p:embeddedFont>
      <p:font typeface="Body Grotesque" charset="1" panose="02000503040000020004"/>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2010942" y="3314826"/>
            <a:ext cx="14266115" cy="3847847"/>
          </a:xfrm>
          <a:prstGeom prst="rect">
            <a:avLst/>
          </a:prstGeom>
        </p:spPr>
        <p:txBody>
          <a:bodyPr anchor="t" rtlCol="false" tIns="0" lIns="0" bIns="0" rIns="0">
            <a:spAutoFit/>
          </a:bodyPr>
          <a:lstStyle/>
          <a:p>
            <a:pPr algn="ctr">
              <a:lnSpc>
                <a:spcPts val="9945"/>
              </a:lnSpc>
            </a:pPr>
            <a:r>
              <a:rPr lang="en-US" b="true" sz="9945">
                <a:solidFill>
                  <a:srgbClr val="FFFFFF"/>
                </a:solidFill>
                <a:latin typeface="Body Grotesque Bold"/>
                <a:ea typeface="Body Grotesque Bold"/>
                <a:cs typeface="Body Grotesque Bold"/>
                <a:sym typeface="Body Grotesque Bold"/>
              </a:rPr>
              <a:t>Web Scraping: Techniques and Best Practices</a:t>
            </a:r>
          </a:p>
        </p:txBody>
      </p:sp>
      <p:sp>
        <p:nvSpPr>
          <p:cNvPr name="TextBox 7" id="7"/>
          <p:cNvSpPr txBox="true"/>
          <p:nvPr/>
        </p:nvSpPr>
        <p:spPr>
          <a:xfrm rot="0">
            <a:off x="13806186" y="9069705"/>
            <a:ext cx="3167364" cy="396240"/>
          </a:xfrm>
          <a:prstGeom prst="rect">
            <a:avLst/>
          </a:prstGeom>
        </p:spPr>
        <p:txBody>
          <a:bodyPr anchor="t" rtlCol="false" tIns="0" lIns="0" bIns="0" rIns="0">
            <a:spAutoFit/>
          </a:bodyPr>
          <a:lstStyle/>
          <a:p>
            <a:pPr algn="r">
              <a:lnSpc>
                <a:spcPts val="3359"/>
              </a:lnSpc>
            </a:pPr>
            <a:r>
              <a:rPr lang="en-US" sz="2400">
                <a:solidFill>
                  <a:srgbClr val="4E94BA"/>
                </a:solidFill>
                <a:latin typeface="Body Grotesque"/>
                <a:ea typeface="Body Grotesque"/>
                <a:cs typeface="Body Grotesque"/>
                <a:sym typeface="Body Grotesque"/>
              </a:rPr>
              <a:t>Aniket Manwatkar</a:t>
            </a:r>
          </a:p>
        </p:txBody>
      </p:sp>
      <p:sp>
        <p:nvSpPr>
          <p:cNvPr name="TextBox 8" id="8"/>
          <p:cNvSpPr txBox="true"/>
          <p:nvPr/>
        </p:nvSpPr>
        <p:spPr>
          <a:xfrm rot="0">
            <a:off x="1314450" y="9069705"/>
            <a:ext cx="2956891"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2025 May 05</a:t>
            </a:r>
          </a:p>
        </p:txBody>
      </p:sp>
      <p:grpSp>
        <p:nvGrpSpPr>
          <p:cNvPr name="Group 9" id="9"/>
          <p:cNvGrpSpPr/>
          <p:nvPr/>
        </p:nvGrpSpPr>
        <p:grpSpPr>
          <a:xfrm rot="0">
            <a:off x="780890" y="644750"/>
            <a:ext cx="16726220" cy="767901"/>
            <a:chOff x="0" y="0"/>
            <a:chExt cx="4405260" cy="202245"/>
          </a:xfrm>
        </p:grpSpPr>
        <p:sp>
          <p:nvSpPr>
            <p:cNvPr name="Freeform 10" id="10"/>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11" id="11"/>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12" id="12"/>
          <p:cNvSpPr txBox="true"/>
          <p:nvPr/>
        </p:nvSpPr>
        <p:spPr>
          <a:xfrm rot="0">
            <a:off x="6185632" y="840105"/>
            <a:ext cx="5916735" cy="396240"/>
          </a:xfrm>
          <a:prstGeom prst="rect">
            <a:avLst/>
          </a:prstGeom>
        </p:spPr>
        <p:txBody>
          <a:bodyPr anchor="t" rtlCol="false" tIns="0" lIns="0" bIns="0" rIns="0">
            <a:spAutoFit/>
          </a:bodyPr>
          <a:lstStyle/>
          <a:p>
            <a:pPr algn="ctr">
              <a:lnSpc>
                <a:spcPts val="3359"/>
              </a:lnSpc>
            </a:pPr>
            <a:r>
              <a:rPr lang="en-US" sz="2400" spc="96">
                <a:solidFill>
                  <a:srgbClr val="FFFFFF"/>
                </a:solidFill>
                <a:latin typeface="Body Grotesque"/>
                <a:ea typeface="Body Grotesque"/>
                <a:cs typeface="Body Grotesque"/>
                <a:sym typeface="Body Grotesque"/>
              </a:rPr>
              <a:t>EVOASTRA VENTURES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6383503" y="3600308"/>
            <a:ext cx="5520993" cy="3324509"/>
          </a:xfrm>
          <a:prstGeom prst="rect">
            <a:avLst/>
          </a:prstGeom>
        </p:spPr>
        <p:txBody>
          <a:bodyPr anchor="t" rtlCol="false" tIns="0" lIns="0" bIns="0" rIns="0">
            <a:spAutoFit/>
          </a:bodyPr>
          <a:lstStyle/>
          <a:p>
            <a:pPr algn="ctr">
              <a:lnSpc>
                <a:spcPts val="12761"/>
              </a:lnSpc>
            </a:pPr>
            <a:r>
              <a:rPr lang="en-US" b="true" sz="12761">
                <a:solidFill>
                  <a:srgbClr val="FFFFFF"/>
                </a:solidFill>
                <a:latin typeface="Body Grotesque Bold"/>
                <a:ea typeface="Body Grotesque Bold"/>
                <a:cs typeface="Body Grotesque Bold"/>
                <a:sym typeface="Body Grotesque Bold"/>
              </a:rPr>
              <a:t>The End</a:t>
            </a:r>
          </a:p>
        </p:txBody>
      </p:sp>
      <p:sp>
        <p:nvSpPr>
          <p:cNvPr name="TextBox 7" id="7"/>
          <p:cNvSpPr txBox="true"/>
          <p:nvPr/>
        </p:nvSpPr>
        <p:spPr>
          <a:xfrm rot="0">
            <a:off x="13806186" y="9069705"/>
            <a:ext cx="3167364" cy="396240"/>
          </a:xfrm>
          <a:prstGeom prst="rect">
            <a:avLst/>
          </a:prstGeom>
        </p:spPr>
        <p:txBody>
          <a:bodyPr anchor="t" rtlCol="false" tIns="0" lIns="0" bIns="0" rIns="0">
            <a:spAutoFit/>
          </a:bodyPr>
          <a:lstStyle/>
          <a:p>
            <a:pPr algn="r">
              <a:lnSpc>
                <a:spcPts val="3359"/>
              </a:lnSpc>
            </a:pPr>
            <a:r>
              <a:rPr lang="en-US" sz="2400">
                <a:solidFill>
                  <a:srgbClr val="4E94BA"/>
                </a:solidFill>
                <a:latin typeface="Body Grotesque"/>
                <a:ea typeface="Body Grotesque"/>
                <a:cs typeface="Body Grotesque"/>
                <a:sym typeface="Body Grotesque"/>
              </a:rPr>
              <a:t>Aniket Manwatkar</a:t>
            </a:r>
          </a:p>
        </p:txBody>
      </p:sp>
      <p:grpSp>
        <p:nvGrpSpPr>
          <p:cNvPr name="Group 8" id="8"/>
          <p:cNvGrpSpPr/>
          <p:nvPr/>
        </p:nvGrpSpPr>
        <p:grpSpPr>
          <a:xfrm rot="0">
            <a:off x="780890" y="644750"/>
            <a:ext cx="16726220" cy="767901"/>
            <a:chOff x="0" y="0"/>
            <a:chExt cx="4405260" cy="202245"/>
          </a:xfrm>
        </p:grpSpPr>
        <p:sp>
          <p:nvSpPr>
            <p:cNvPr name="Freeform 9" id="9"/>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10" id="10"/>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11" id="11"/>
          <p:cNvSpPr txBox="true"/>
          <p:nvPr/>
        </p:nvSpPr>
        <p:spPr>
          <a:xfrm rot="0">
            <a:off x="6185632" y="840105"/>
            <a:ext cx="5916735" cy="396240"/>
          </a:xfrm>
          <a:prstGeom prst="rect">
            <a:avLst/>
          </a:prstGeom>
        </p:spPr>
        <p:txBody>
          <a:bodyPr anchor="t" rtlCol="false" tIns="0" lIns="0" bIns="0" rIns="0">
            <a:spAutoFit/>
          </a:bodyPr>
          <a:lstStyle/>
          <a:p>
            <a:pPr algn="ctr">
              <a:lnSpc>
                <a:spcPts val="3359"/>
              </a:lnSpc>
            </a:pPr>
            <a:r>
              <a:rPr lang="en-US" sz="2400" spc="96">
                <a:solidFill>
                  <a:srgbClr val="FFFFFF"/>
                </a:solidFill>
                <a:latin typeface="Body Grotesque"/>
                <a:ea typeface="Body Grotesque"/>
                <a:cs typeface="Body Grotesque"/>
                <a:sym typeface="Body Grotesque"/>
              </a:rPr>
              <a:t>EVOASTRA VENTURES</a:t>
            </a:r>
          </a:p>
        </p:txBody>
      </p:sp>
      <p:sp>
        <p:nvSpPr>
          <p:cNvPr name="TextBox 12" id="12"/>
          <p:cNvSpPr txBox="true"/>
          <p:nvPr/>
        </p:nvSpPr>
        <p:spPr>
          <a:xfrm rot="0">
            <a:off x="1314450" y="9069705"/>
            <a:ext cx="2956891"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2025 May 05</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3806186" y="9069705"/>
            <a:ext cx="3167364" cy="396240"/>
          </a:xfrm>
          <a:prstGeom prst="rect">
            <a:avLst/>
          </a:prstGeom>
        </p:spPr>
        <p:txBody>
          <a:bodyPr anchor="t" rtlCol="false" tIns="0" lIns="0" bIns="0" rIns="0">
            <a:spAutoFit/>
          </a:bodyPr>
          <a:lstStyle/>
          <a:p>
            <a:pPr algn="r">
              <a:lnSpc>
                <a:spcPts val="3359"/>
              </a:lnSpc>
            </a:pPr>
            <a:r>
              <a:rPr lang="en-US" sz="2400">
                <a:solidFill>
                  <a:srgbClr val="4E94BA"/>
                </a:solidFill>
                <a:latin typeface="Body Grotesque"/>
                <a:ea typeface="Body Grotesque"/>
                <a:cs typeface="Body Grotesque"/>
                <a:sym typeface="Body Grotesque"/>
              </a:rPr>
              <a:t>1</a:t>
            </a:r>
          </a:p>
        </p:txBody>
      </p:sp>
      <p:sp>
        <p:nvSpPr>
          <p:cNvPr name="TextBox 7" id="7"/>
          <p:cNvSpPr txBox="true"/>
          <p:nvPr/>
        </p:nvSpPr>
        <p:spPr>
          <a:xfrm rot="0">
            <a:off x="1687474" y="5411902"/>
            <a:ext cx="793411" cy="448234"/>
          </a:xfrm>
          <a:prstGeom prst="rect">
            <a:avLst/>
          </a:prstGeom>
        </p:spPr>
        <p:txBody>
          <a:bodyPr anchor="t" rtlCol="false" tIns="0" lIns="0" bIns="0" rIns="0">
            <a:spAutoFit/>
          </a:bodyPr>
          <a:lstStyle/>
          <a:p>
            <a:pPr algn="l">
              <a:lnSpc>
                <a:spcPts val="3396"/>
              </a:lnSpc>
            </a:pPr>
            <a:r>
              <a:rPr lang="en-US" sz="3396" spc="339">
                <a:solidFill>
                  <a:srgbClr val="FFFFFF"/>
                </a:solidFill>
                <a:latin typeface="Body Grotesque"/>
                <a:ea typeface="Body Grotesque"/>
                <a:cs typeface="Body Grotesque"/>
                <a:sym typeface="Body Grotesque"/>
              </a:rPr>
              <a:t>1</a:t>
            </a:r>
          </a:p>
        </p:txBody>
      </p:sp>
      <p:sp>
        <p:nvSpPr>
          <p:cNvPr name="TextBox 8" id="8"/>
          <p:cNvSpPr txBox="true"/>
          <p:nvPr/>
        </p:nvSpPr>
        <p:spPr>
          <a:xfrm rot="0">
            <a:off x="2902570" y="5411902"/>
            <a:ext cx="5167989" cy="448234"/>
          </a:xfrm>
          <a:prstGeom prst="rect">
            <a:avLst/>
          </a:prstGeom>
        </p:spPr>
        <p:txBody>
          <a:bodyPr anchor="t" rtlCol="false" tIns="0" lIns="0" bIns="0" rIns="0">
            <a:spAutoFit/>
          </a:bodyPr>
          <a:lstStyle/>
          <a:p>
            <a:pPr algn="l">
              <a:lnSpc>
                <a:spcPts val="3396"/>
              </a:lnSpc>
            </a:pPr>
            <a:r>
              <a:rPr lang="en-US" sz="3396" spc="67">
                <a:solidFill>
                  <a:srgbClr val="FFFFFF"/>
                </a:solidFill>
                <a:latin typeface="Body Grotesque"/>
                <a:ea typeface="Body Grotesque"/>
                <a:cs typeface="Body Grotesque"/>
                <a:sym typeface="Body Grotesque"/>
              </a:rPr>
              <a:t>Introduction </a:t>
            </a:r>
          </a:p>
        </p:txBody>
      </p:sp>
      <p:sp>
        <p:nvSpPr>
          <p:cNvPr name="TextBox 9" id="9"/>
          <p:cNvSpPr txBox="true"/>
          <p:nvPr/>
        </p:nvSpPr>
        <p:spPr>
          <a:xfrm rot="0">
            <a:off x="1687474" y="6206446"/>
            <a:ext cx="793411" cy="448234"/>
          </a:xfrm>
          <a:prstGeom prst="rect">
            <a:avLst/>
          </a:prstGeom>
        </p:spPr>
        <p:txBody>
          <a:bodyPr anchor="t" rtlCol="false" tIns="0" lIns="0" bIns="0" rIns="0">
            <a:spAutoFit/>
          </a:bodyPr>
          <a:lstStyle/>
          <a:p>
            <a:pPr algn="l">
              <a:lnSpc>
                <a:spcPts val="3396"/>
              </a:lnSpc>
            </a:pPr>
            <a:r>
              <a:rPr lang="en-US" sz="3396" spc="339">
                <a:solidFill>
                  <a:srgbClr val="FFFFFF"/>
                </a:solidFill>
                <a:latin typeface="Body Grotesque"/>
                <a:ea typeface="Body Grotesque"/>
                <a:cs typeface="Body Grotesque"/>
                <a:sym typeface="Body Grotesque"/>
              </a:rPr>
              <a:t>2</a:t>
            </a:r>
          </a:p>
        </p:txBody>
      </p:sp>
      <p:sp>
        <p:nvSpPr>
          <p:cNvPr name="TextBox 10" id="10"/>
          <p:cNvSpPr txBox="true"/>
          <p:nvPr/>
        </p:nvSpPr>
        <p:spPr>
          <a:xfrm rot="0">
            <a:off x="2902570" y="6206446"/>
            <a:ext cx="5167989" cy="448234"/>
          </a:xfrm>
          <a:prstGeom prst="rect">
            <a:avLst/>
          </a:prstGeom>
        </p:spPr>
        <p:txBody>
          <a:bodyPr anchor="t" rtlCol="false" tIns="0" lIns="0" bIns="0" rIns="0">
            <a:spAutoFit/>
          </a:bodyPr>
          <a:lstStyle/>
          <a:p>
            <a:pPr algn="l">
              <a:lnSpc>
                <a:spcPts val="3396"/>
              </a:lnSpc>
            </a:pPr>
            <a:r>
              <a:rPr lang="en-US" sz="3396" spc="67">
                <a:solidFill>
                  <a:srgbClr val="FFFFFF"/>
                </a:solidFill>
                <a:latin typeface="Body Grotesque"/>
                <a:ea typeface="Body Grotesque"/>
                <a:cs typeface="Body Grotesque"/>
                <a:sym typeface="Body Grotesque"/>
              </a:rPr>
              <a:t>Benefits and Applications</a:t>
            </a:r>
          </a:p>
        </p:txBody>
      </p:sp>
      <p:sp>
        <p:nvSpPr>
          <p:cNvPr name="TextBox 11" id="11"/>
          <p:cNvSpPr txBox="true"/>
          <p:nvPr/>
        </p:nvSpPr>
        <p:spPr>
          <a:xfrm rot="0">
            <a:off x="1687474" y="7000990"/>
            <a:ext cx="793411" cy="448234"/>
          </a:xfrm>
          <a:prstGeom prst="rect">
            <a:avLst/>
          </a:prstGeom>
        </p:spPr>
        <p:txBody>
          <a:bodyPr anchor="t" rtlCol="false" tIns="0" lIns="0" bIns="0" rIns="0">
            <a:spAutoFit/>
          </a:bodyPr>
          <a:lstStyle/>
          <a:p>
            <a:pPr algn="l">
              <a:lnSpc>
                <a:spcPts val="3396"/>
              </a:lnSpc>
            </a:pPr>
            <a:r>
              <a:rPr lang="en-US" sz="3396" spc="339">
                <a:solidFill>
                  <a:srgbClr val="FFFFFF"/>
                </a:solidFill>
                <a:latin typeface="Body Grotesque"/>
                <a:ea typeface="Body Grotesque"/>
                <a:cs typeface="Body Grotesque"/>
                <a:sym typeface="Body Grotesque"/>
              </a:rPr>
              <a:t>3</a:t>
            </a:r>
          </a:p>
        </p:txBody>
      </p:sp>
      <p:sp>
        <p:nvSpPr>
          <p:cNvPr name="TextBox 12" id="12"/>
          <p:cNvSpPr txBox="true"/>
          <p:nvPr/>
        </p:nvSpPr>
        <p:spPr>
          <a:xfrm rot="0">
            <a:off x="2902570" y="7000990"/>
            <a:ext cx="5167989" cy="448234"/>
          </a:xfrm>
          <a:prstGeom prst="rect">
            <a:avLst/>
          </a:prstGeom>
        </p:spPr>
        <p:txBody>
          <a:bodyPr anchor="t" rtlCol="false" tIns="0" lIns="0" bIns="0" rIns="0">
            <a:spAutoFit/>
          </a:bodyPr>
          <a:lstStyle/>
          <a:p>
            <a:pPr algn="l">
              <a:lnSpc>
                <a:spcPts val="3396"/>
              </a:lnSpc>
            </a:pPr>
            <a:r>
              <a:rPr lang="en-US" sz="3396" spc="67">
                <a:solidFill>
                  <a:srgbClr val="FFFFFF"/>
                </a:solidFill>
                <a:latin typeface="Body Grotesque"/>
                <a:ea typeface="Body Grotesque"/>
                <a:cs typeface="Body Grotesque"/>
                <a:sym typeface="Body Grotesque"/>
              </a:rPr>
              <a:t>Tools and Technologies</a:t>
            </a:r>
          </a:p>
        </p:txBody>
      </p:sp>
      <p:sp>
        <p:nvSpPr>
          <p:cNvPr name="TextBox 13" id="13"/>
          <p:cNvSpPr txBox="true"/>
          <p:nvPr/>
        </p:nvSpPr>
        <p:spPr>
          <a:xfrm rot="0">
            <a:off x="9202418" y="5411902"/>
            <a:ext cx="793411" cy="448234"/>
          </a:xfrm>
          <a:prstGeom prst="rect">
            <a:avLst/>
          </a:prstGeom>
        </p:spPr>
        <p:txBody>
          <a:bodyPr anchor="t" rtlCol="false" tIns="0" lIns="0" bIns="0" rIns="0">
            <a:spAutoFit/>
          </a:bodyPr>
          <a:lstStyle/>
          <a:p>
            <a:pPr algn="l">
              <a:lnSpc>
                <a:spcPts val="3396"/>
              </a:lnSpc>
            </a:pPr>
            <a:r>
              <a:rPr lang="en-US" sz="3396" spc="339">
                <a:solidFill>
                  <a:srgbClr val="FFFFFF"/>
                </a:solidFill>
                <a:latin typeface="Body Grotesque"/>
                <a:ea typeface="Body Grotesque"/>
                <a:cs typeface="Body Grotesque"/>
                <a:sym typeface="Body Grotesque"/>
              </a:rPr>
              <a:t>4</a:t>
            </a:r>
          </a:p>
        </p:txBody>
      </p:sp>
      <p:sp>
        <p:nvSpPr>
          <p:cNvPr name="TextBox 14" id="14"/>
          <p:cNvSpPr txBox="true"/>
          <p:nvPr/>
        </p:nvSpPr>
        <p:spPr>
          <a:xfrm rot="0">
            <a:off x="10417514" y="5411902"/>
            <a:ext cx="7089596" cy="448234"/>
          </a:xfrm>
          <a:prstGeom prst="rect">
            <a:avLst/>
          </a:prstGeom>
        </p:spPr>
        <p:txBody>
          <a:bodyPr anchor="t" rtlCol="false" tIns="0" lIns="0" bIns="0" rIns="0">
            <a:spAutoFit/>
          </a:bodyPr>
          <a:lstStyle/>
          <a:p>
            <a:pPr algn="l">
              <a:lnSpc>
                <a:spcPts val="3396"/>
              </a:lnSpc>
            </a:pPr>
            <a:r>
              <a:rPr lang="en-US" sz="3396" spc="67">
                <a:solidFill>
                  <a:srgbClr val="FFFFFF"/>
                </a:solidFill>
                <a:latin typeface="Body Grotesque"/>
                <a:ea typeface="Body Grotesque"/>
                <a:cs typeface="Body Grotesque"/>
                <a:sym typeface="Body Grotesque"/>
              </a:rPr>
              <a:t>Legal and Ethical Considerations</a:t>
            </a:r>
          </a:p>
        </p:txBody>
      </p:sp>
      <p:sp>
        <p:nvSpPr>
          <p:cNvPr name="TextBox 15" id="15"/>
          <p:cNvSpPr txBox="true"/>
          <p:nvPr/>
        </p:nvSpPr>
        <p:spPr>
          <a:xfrm rot="0">
            <a:off x="9202418" y="6206446"/>
            <a:ext cx="793411" cy="448234"/>
          </a:xfrm>
          <a:prstGeom prst="rect">
            <a:avLst/>
          </a:prstGeom>
        </p:spPr>
        <p:txBody>
          <a:bodyPr anchor="t" rtlCol="false" tIns="0" lIns="0" bIns="0" rIns="0">
            <a:spAutoFit/>
          </a:bodyPr>
          <a:lstStyle/>
          <a:p>
            <a:pPr algn="l">
              <a:lnSpc>
                <a:spcPts val="3396"/>
              </a:lnSpc>
            </a:pPr>
            <a:r>
              <a:rPr lang="en-US" sz="3396" spc="339">
                <a:solidFill>
                  <a:srgbClr val="FFFFFF"/>
                </a:solidFill>
                <a:latin typeface="Body Grotesque"/>
                <a:ea typeface="Body Grotesque"/>
                <a:cs typeface="Body Grotesque"/>
                <a:sym typeface="Body Grotesque"/>
              </a:rPr>
              <a:t>5</a:t>
            </a:r>
          </a:p>
        </p:txBody>
      </p:sp>
      <p:sp>
        <p:nvSpPr>
          <p:cNvPr name="TextBox 16" id="16"/>
          <p:cNvSpPr txBox="true"/>
          <p:nvPr/>
        </p:nvSpPr>
        <p:spPr>
          <a:xfrm rot="0">
            <a:off x="10417514" y="6206446"/>
            <a:ext cx="6527180" cy="448234"/>
          </a:xfrm>
          <a:prstGeom prst="rect">
            <a:avLst/>
          </a:prstGeom>
        </p:spPr>
        <p:txBody>
          <a:bodyPr anchor="t" rtlCol="false" tIns="0" lIns="0" bIns="0" rIns="0">
            <a:spAutoFit/>
          </a:bodyPr>
          <a:lstStyle/>
          <a:p>
            <a:pPr algn="l">
              <a:lnSpc>
                <a:spcPts val="3396"/>
              </a:lnSpc>
            </a:pPr>
            <a:r>
              <a:rPr lang="en-US" sz="3396" spc="67">
                <a:solidFill>
                  <a:srgbClr val="FFFFFF"/>
                </a:solidFill>
                <a:latin typeface="Body Grotesque"/>
                <a:ea typeface="Body Grotesque"/>
                <a:cs typeface="Body Grotesque"/>
                <a:sym typeface="Body Grotesque"/>
              </a:rPr>
              <a:t>Challenges and Solutions</a:t>
            </a:r>
          </a:p>
        </p:txBody>
      </p:sp>
      <p:sp>
        <p:nvSpPr>
          <p:cNvPr name="TextBox 17" id="17"/>
          <p:cNvSpPr txBox="true"/>
          <p:nvPr/>
        </p:nvSpPr>
        <p:spPr>
          <a:xfrm rot="0">
            <a:off x="9202418" y="7000990"/>
            <a:ext cx="828975" cy="448234"/>
          </a:xfrm>
          <a:prstGeom prst="rect">
            <a:avLst/>
          </a:prstGeom>
        </p:spPr>
        <p:txBody>
          <a:bodyPr anchor="t" rtlCol="false" tIns="0" lIns="0" bIns="0" rIns="0">
            <a:spAutoFit/>
          </a:bodyPr>
          <a:lstStyle/>
          <a:p>
            <a:pPr algn="l">
              <a:lnSpc>
                <a:spcPts val="3396"/>
              </a:lnSpc>
            </a:pPr>
            <a:r>
              <a:rPr lang="en-US" sz="3396" spc="339">
                <a:solidFill>
                  <a:srgbClr val="FFFFFF"/>
                </a:solidFill>
                <a:latin typeface="Body Grotesque"/>
                <a:ea typeface="Body Grotesque"/>
                <a:cs typeface="Body Grotesque"/>
                <a:sym typeface="Body Grotesque"/>
              </a:rPr>
              <a:t>6</a:t>
            </a:r>
          </a:p>
        </p:txBody>
      </p:sp>
      <p:sp>
        <p:nvSpPr>
          <p:cNvPr name="TextBox 18" id="18"/>
          <p:cNvSpPr txBox="true"/>
          <p:nvPr/>
        </p:nvSpPr>
        <p:spPr>
          <a:xfrm rot="0">
            <a:off x="10417514" y="7000990"/>
            <a:ext cx="6527180" cy="448234"/>
          </a:xfrm>
          <a:prstGeom prst="rect">
            <a:avLst/>
          </a:prstGeom>
        </p:spPr>
        <p:txBody>
          <a:bodyPr anchor="t" rtlCol="false" tIns="0" lIns="0" bIns="0" rIns="0">
            <a:spAutoFit/>
          </a:bodyPr>
          <a:lstStyle/>
          <a:p>
            <a:pPr algn="l">
              <a:lnSpc>
                <a:spcPts val="3396"/>
              </a:lnSpc>
            </a:pPr>
            <a:r>
              <a:rPr lang="en-US" sz="3396" spc="67">
                <a:solidFill>
                  <a:srgbClr val="FFFFFF"/>
                </a:solidFill>
                <a:latin typeface="Body Grotesque"/>
                <a:ea typeface="Body Grotesque"/>
                <a:cs typeface="Body Grotesque"/>
                <a:sym typeface="Body Grotesque"/>
              </a:rPr>
              <a:t>Best Practices</a:t>
            </a:r>
          </a:p>
        </p:txBody>
      </p:sp>
      <p:grpSp>
        <p:nvGrpSpPr>
          <p:cNvPr name="Group 19" id="19"/>
          <p:cNvGrpSpPr/>
          <p:nvPr/>
        </p:nvGrpSpPr>
        <p:grpSpPr>
          <a:xfrm rot="0">
            <a:off x="780890" y="644750"/>
            <a:ext cx="16726220" cy="2824589"/>
            <a:chOff x="0" y="0"/>
            <a:chExt cx="4405260" cy="743925"/>
          </a:xfrm>
        </p:grpSpPr>
        <p:sp>
          <p:nvSpPr>
            <p:cNvPr name="Freeform 20" id="20"/>
            <p:cNvSpPr/>
            <p:nvPr/>
          </p:nvSpPr>
          <p:spPr>
            <a:xfrm flipH="false" flipV="false" rot="0">
              <a:off x="0" y="0"/>
              <a:ext cx="4405260" cy="743925"/>
            </a:xfrm>
            <a:custGeom>
              <a:avLst/>
              <a:gdLst/>
              <a:ahLst/>
              <a:cxnLst/>
              <a:rect r="r" b="b" t="t" l="l"/>
              <a:pathLst>
                <a:path h="743925" w="4405260">
                  <a:moveTo>
                    <a:pt x="46286" y="0"/>
                  </a:moveTo>
                  <a:lnTo>
                    <a:pt x="4358974" y="0"/>
                  </a:lnTo>
                  <a:cubicBezTo>
                    <a:pt x="4384537" y="0"/>
                    <a:pt x="4405260" y="20723"/>
                    <a:pt x="4405260" y="46286"/>
                  </a:cubicBezTo>
                  <a:lnTo>
                    <a:pt x="4405260" y="697639"/>
                  </a:lnTo>
                  <a:cubicBezTo>
                    <a:pt x="4405260" y="723202"/>
                    <a:pt x="4384537" y="743925"/>
                    <a:pt x="4358974" y="743925"/>
                  </a:cubicBezTo>
                  <a:lnTo>
                    <a:pt x="46286" y="743925"/>
                  </a:lnTo>
                  <a:cubicBezTo>
                    <a:pt x="20723" y="743925"/>
                    <a:pt x="0" y="723202"/>
                    <a:pt x="0" y="69763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21" id="21"/>
            <p:cNvSpPr txBox="true"/>
            <p:nvPr/>
          </p:nvSpPr>
          <p:spPr>
            <a:xfrm>
              <a:off x="0" y="-38100"/>
              <a:ext cx="4405260" cy="782025"/>
            </a:xfrm>
            <a:prstGeom prst="rect">
              <a:avLst/>
            </a:prstGeom>
          </p:spPr>
          <p:txBody>
            <a:bodyPr anchor="ctr" rtlCol="false" tIns="50800" lIns="50800" bIns="50800" rIns="50800"/>
            <a:lstStyle/>
            <a:p>
              <a:pPr algn="ctr">
                <a:lnSpc>
                  <a:spcPts val="3359"/>
                </a:lnSpc>
              </a:pPr>
            </a:p>
          </p:txBody>
        </p:sp>
      </p:grpSp>
      <p:sp>
        <p:nvSpPr>
          <p:cNvPr name="TextBox 22" id="22"/>
          <p:cNvSpPr txBox="true"/>
          <p:nvPr/>
        </p:nvSpPr>
        <p:spPr>
          <a:xfrm rot="0">
            <a:off x="1687474" y="1328144"/>
            <a:ext cx="7934044" cy="1885314"/>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Table of Contents</a:t>
            </a:r>
          </a:p>
        </p:txBody>
      </p:sp>
      <p:sp>
        <p:nvSpPr>
          <p:cNvPr name="TextBox 23" id="23"/>
          <p:cNvSpPr txBox="true"/>
          <p:nvPr/>
        </p:nvSpPr>
        <p:spPr>
          <a:xfrm rot="0">
            <a:off x="1314450" y="9069705"/>
            <a:ext cx="2956891"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2025 May 05</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2824589"/>
            <a:chOff x="0" y="0"/>
            <a:chExt cx="4405260" cy="743925"/>
          </a:xfrm>
        </p:grpSpPr>
        <p:sp>
          <p:nvSpPr>
            <p:cNvPr name="Freeform 4" id="4"/>
            <p:cNvSpPr/>
            <p:nvPr/>
          </p:nvSpPr>
          <p:spPr>
            <a:xfrm flipH="false" flipV="false" rot="0">
              <a:off x="0" y="0"/>
              <a:ext cx="4405260" cy="743925"/>
            </a:xfrm>
            <a:custGeom>
              <a:avLst/>
              <a:gdLst/>
              <a:ahLst/>
              <a:cxnLst/>
              <a:rect r="r" b="b" t="t" l="l"/>
              <a:pathLst>
                <a:path h="743925" w="4405260">
                  <a:moveTo>
                    <a:pt x="46286" y="0"/>
                  </a:moveTo>
                  <a:lnTo>
                    <a:pt x="4358974" y="0"/>
                  </a:lnTo>
                  <a:cubicBezTo>
                    <a:pt x="4384537" y="0"/>
                    <a:pt x="4405260" y="20723"/>
                    <a:pt x="4405260" y="46286"/>
                  </a:cubicBezTo>
                  <a:lnTo>
                    <a:pt x="4405260" y="697639"/>
                  </a:lnTo>
                  <a:cubicBezTo>
                    <a:pt x="4405260" y="723202"/>
                    <a:pt x="4384537" y="743925"/>
                    <a:pt x="4358974" y="743925"/>
                  </a:cubicBezTo>
                  <a:lnTo>
                    <a:pt x="46286" y="743925"/>
                  </a:lnTo>
                  <a:cubicBezTo>
                    <a:pt x="20723" y="743925"/>
                    <a:pt x="0" y="723202"/>
                    <a:pt x="0" y="69763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38100"/>
              <a:ext cx="4405260" cy="78202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687474" y="1328144"/>
            <a:ext cx="15141454" cy="1885314"/>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Introduction to Web Scraping</a:t>
            </a:r>
          </a:p>
        </p:txBody>
      </p:sp>
      <p:sp>
        <p:nvSpPr>
          <p:cNvPr name="TextBox 7" id="7"/>
          <p:cNvSpPr txBox="true"/>
          <p:nvPr/>
        </p:nvSpPr>
        <p:spPr>
          <a:xfrm rot="0">
            <a:off x="1018995" y="3841617"/>
            <a:ext cx="16478410" cy="4527907"/>
          </a:xfrm>
          <a:prstGeom prst="rect">
            <a:avLst/>
          </a:prstGeom>
        </p:spPr>
        <p:txBody>
          <a:bodyPr anchor="t" rtlCol="false" tIns="0" lIns="0" bIns="0" rIns="0">
            <a:spAutoFit/>
          </a:bodyPr>
          <a:lstStyle/>
          <a:p>
            <a:pPr algn="l" marL="617674" indent="-308837" lvl="1">
              <a:lnSpc>
                <a:spcPts val="4005"/>
              </a:lnSpc>
              <a:buFont typeface="Arial"/>
              <a:buChar char="•"/>
            </a:pPr>
            <a:r>
              <a:rPr lang="en-US" b="true" sz="2860">
                <a:solidFill>
                  <a:srgbClr val="FFFFFF"/>
                </a:solidFill>
                <a:latin typeface="Body Grotesque Bold"/>
                <a:ea typeface="Body Grotesque Bold"/>
                <a:cs typeface="Body Grotesque Bold"/>
                <a:sym typeface="Body Grotesque Bold"/>
              </a:rPr>
              <a:t>Definition: </a:t>
            </a:r>
            <a:r>
              <a:rPr lang="en-US" sz="2860">
                <a:solidFill>
                  <a:srgbClr val="FFFFFF"/>
                </a:solidFill>
                <a:latin typeface="Body Grotesque"/>
                <a:ea typeface="Body Grotesque"/>
                <a:cs typeface="Body Grotesque"/>
                <a:sym typeface="Body Grotesque"/>
              </a:rPr>
              <a:t>Web scraping refers to the automated extraction of data from websites. It involves parsing the HTML structure of web pages to gather specific information, which is then processed for various analytical purposes.</a:t>
            </a:r>
          </a:p>
          <a:p>
            <a:pPr algn="l" marL="617674" indent="-308837" lvl="1">
              <a:lnSpc>
                <a:spcPts val="4005"/>
              </a:lnSpc>
              <a:buFont typeface="Arial"/>
              <a:buChar char="•"/>
            </a:pPr>
            <a:r>
              <a:rPr lang="en-US" b="true" sz="2860">
                <a:solidFill>
                  <a:srgbClr val="FFFFFF"/>
                </a:solidFill>
                <a:latin typeface="Body Grotesque Bold"/>
                <a:ea typeface="Body Grotesque Bold"/>
                <a:cs typeface="Body Grotesque Bold"/>
                <a:sym typeface="Body Grotesque Bold"/>
              </a:rPr>
              <a:t>Purpose: </a:t>
            </a:r>
            <a:r>
              <a:rPr lang="en-US" sz="2860">
                <a:solidFill>
                  <a:srgbClr val="FFFFFF"/>
                </a:solidFill>
                <a:latin typeface="Body Grotesque"/>
                <a:ea typeface="Body Grotesque"/>
                <a:cs typeface="Body Grotesque"/>
                <a:sym typeface="Body Grotesque"/>
              </a:rPr>
              <a:t>The primary goal of web scraping is to efficiently gather large volumes of data that would be cumbersome to collect manually. It enables businesses to analyze market trends, monitor competitors, and make informed decisions based on real-time data insights.</a:t>
            </a:r>
          </a:p>
          <a:p>
            <a:pPr algn="l" marL="617674" indent="-308837" lvl="1">
              <a:lnSpc>
                <a:spcPts val="4005"/>
              </a:lnSpc>
              <a:buFont typeface="Arial"/>
              <a:buChar char="•"/>
            </a:pPr>
            <a:r>
              <a:rPr lang="en-US" b="true" sz="2860">
                <a:solidFill>
                  <a:srgbClr val="FFFFFF"/>
                </a:solidFill>
                <a:latin typeface="Body Grotesque Bold"/>
                <a:ea typeface="Body Grotesque Bold"/>
                <a:cs typeface="Body Grotesque Bold"/>
                <a:sym typeface="Body Grotesque Bold"/>
              </a:rPr>
              <a:t>Web Crawling vs. Web Scraping: </a:t>
            </a:r>
            <a:r>
              <a:rPr lang="en-US" sz="2860">
                <a:solidFill>
                  <a:srgbClr val="FFFFFF"/>
                </a:solidFill>
                <a:latin typeface="Body Grotesque"/>
                <a:ea typeface="Body Grotesque"/>
                <a:cs typeface="Body Grotesque"/>
                <a:sym typeface="Body Grotesque"/>
              </a:rPr>
              <a:t>While web crawling focuses on indexing pages for search engines, web scraping targets data extraction for analysis and further processing.</a:t>
            </a:r>
          </a:p>
          <a:p>
            <a:pPr algn="l">
              <a:lnSpc>
                <a:spcPts val="4005"/>
              </a:lnSpc>
            </a:pPr>
          </a:p>
        </p:txBody>
      </p:sp>
      <p:grpSp>
        <p:nvGrpSpPr>
          <p:cNvPr name="Group 8" id="8"/>
          <p:cNvGrpSpPr/>
          <p:nvPr/>
        </p:nvGrpSpPr>
        <p:grpSpPr>
          <a:xfrm rot="0">
            <a:off x="780890" y="8874350"/>
            <a:ext cx="16726220" cy="767901"/>
            <a:chOff x="0" y="0"/>
            <a:chExt cx="4405260" cy="202245"/>
          </a:xfrm>
        </p:grpSpPr>
        <p:sp>
          <p:nvSpPr>
            <p:cNvPr name="Freeform 9" id="9"/>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10" id="10"/>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11" id="11"/>
          <p:cNvSpPr txBox="true"/>
          <p:nvPr/>
        </p:nvSpPr>
        <p:spPr>
          <a:xfrm rot="0">
            <a:off x="13806186" y="9069705"/>
            <a:ext cx="3167364" cy="396240"/>
          </a:xfrm>
          <a:prstGeom prst="rect">
            <a:avLst/>
          </a:prstGeom>
        </p:spPr>
        <p:txBody>
          <a:bodyPr anchor="t" rtlCol="false" tIns="0" lIns="0" bIns="0" rIns="0">
            <a:spAutoFit/>
          </a:bodyPr>
          <a:lstStyle/>
          <a:p>
            <a:pPr algn="r">
              <a:lnSpc>
                <a:spcPts val="3359"/>
              </a:lnSpc>
            </a:pPr>
            <a:r>
              <a:rPr lang="en-US" sz="2400">
                <a:solidFill>
                  <a:srgbClr val="4E94BA"/>
                </a:solidFill>
                <a:latin typeface="Body Grotesque"/>
                <a:ea typeface="Body Grotesque"/>
                <a:cs typeface="Body Grotesque"/>
                <a:sym typeface="Body Grotesque"/>
              </a:rPr>
              <a:t>2</a:t>
            </a:r>
          </a:p>
        </p:txBody>
      </p:sp>
      <p:sp>
        <p:nvSpPr>
          <p:cNvPr name="TextBox 12" id="12"/>
          <p:cNvSpPr txBox="true"/>
          <p:nvPr/>
        </p:nvSpPr>
        <p:spPr>
          <a:xfrm rot="0">
            <a:off x="1314450" y="9069705"/>
            <a:ext cx="2956891"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2025 May 05</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1965414"/>
            <a:chOff x="0" y="0"/>
            <a:chExt cx="4405260" cy="517640"/>
          </a:xfrm>
        </p:grpSpPr>
        <p:sp>
          <p:nvSpPr>
            <p:cNvPr name="Freeform 4" id="4"/>
            <p:cNvSpPr/>
            <p:nvPr/>
          </p:nvSpPr>
          <p:spPr>
            <a:xfrm flipH="false" flipV="false" rot="0">
              <a:off x="0" y="0"/>
              <a:ext cx="4405260" cy="517640"/>
            </a:xfrm>
            <a:custGeom>
              <a:avLst/>
              <a:gdLst/>
              <a:ahLst/>
              <a:cxnLst/>
              <a:rect r="r" b="b" t="t" l="l"/>
              <a:pathLst>
                <a:path h="517640" w="4405260">
                  <a:moveTo>
                    <a:pt x="46286" y="0"/>
                  </a:moveTo>
                  <a:lnTo>
                    <a:pt x="4358974" y="0"/>
                  </a:lnTo>
                  <a:cubicBezTo>
                    <a:pt x="4384537" y="0"/>
                    <a:pt x="4405260" y="20723"/>
                    <a:pt x="4405260" y="46286"/>
                  </a:cubicBezTo>
                  <a:lnTo>
                    <a:pt x="4405260" y="471354"/>
                  </a:lnTo>
                  <a:cubicBezTo>
                    <a:pt x="4405260" y="496917"/>
                    <a:pt x="4384537" y="517640"/>
                    <a:pt x="4358974" y="517640"/>
                  </a:cubicBezTo>
                  <a:lnTo>
                    <a:pt x="46286" y="517640"/>
                  </a:lnTo>
                  <a:cubicBezTo>
                    <a:pt x="20723" y="517640"/>
                    <a:pt x="0" y="496917"/>
                    <a:pt x="0" y="471354"/>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38100"/>
              <a:ext cx="4405260" cy="555740"/>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687474" y="1328144"/>
            <a:ext cx="15034519" cy="999489"/>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Benefits and Applications</a:t>
            </a:r>
          </a:p>
        </p:txBody>
      </p:sp>
      <p:sp>
        <p:nvSpPr>
          <p:cNvPr name="TextBox 7" id="7"/>
          <p:cNvSpPr txBox="true"/>
          <p:nvPr/>
        </p:nvSpPr>
        <p:spPr>
          <a:xfrm rot="0">
            <a:off x="1028700" y="3268526"/>
            <a:ext cx="15944850" cy="5123767"/>
          </a:xfrm>
          <a:prstGeom prst="rect">
            <a:avLst/>
          </a:prstGeom>
        </p:spPr>
        <p:txBody>
          <a:bodyPr anchor="t" rtlCol="false" tIns="0" lIns="0" bIns="0" rIns="0">
            <a:spAutoFit/>
          </a:bodyPr>
          <a:lstStyle/>
          <a:p>
            <a:pPr algn="l" marL="572544" indent="-286272" lvl="1">
              <a:lnSpc>
                <a:spcPts val="3712"/>
              </a:lnSpc>
              <a:buFont typeface="Arial"/>
              <a:buChar char="•"/>
            </a:pPr>
            <a:r>
              <a:rPr lang="en-US" b="true" sz="2651">
                <a:solidFill>
                  <a:srgbClr val="FFFFFF"/>
                </a:solidFill>
                <a:latin typeface="Body Grotesque Bold"/>
                <a:ea typeface="Body Grotesque Bold"/>
                <a:cs typeface="Body Grotesque Bold"/>
                <a:sym typeface="Body Grotesque Bold"/>
              </a:rPr>
              <a:t>Market Research: </a:t>
            </a:r>
            <a:r>
              <a:rPr lang="en-US" sz="2651">
                <a:solidFill>
                  <a:srgbClr val="FFFFFF"/>
                </a:solidFill>
                <a:latin typeface="Body Grotesque"/>
                <a:ea typeface="Body Grotesque"/>
                <a:cs typeface="Body Grotesque"/>
                <a:sym typeface="Body Grotesque"/>
              </a:rPr>
              <a:t>Web scraping facilitates competitive analysis by collecting pricing information, product details, and customer reviews from competitor websites. This data aids in strategic pricing decisions and market positioning.</a:t>
            </a:r>
          </a:p>
          <a:p>
            <a:pPr algn="l" marL="572544" indent="-286272" lvl="1">
              <a:lnSpc>
                <a:spcPts val="3712"/>
              </a:lnSpc>
              <a:buFont typeface="Arial"/>
              <a:buChar char="•"/>
            </a:pPr>
            <a:r>
              <a:rPr lang="en-US" b="true" sz="2651">
                <a:solidFill>
                  <a:srgbClr val="FFFFFF"/>
                </a:solidFill>
                <a:latin typeface="Body Grotesque Bold"/>
                <a:ea typeface="Body Grotesque Bold"/>
                <a:cs typeface="Body Grotesque Bold"/>
                <a:sym typeface="Body Grotesque Bold"/>
              </a:rPr>
              <a:t>Content Aggregation: </a:t>
            </a:r>
            <a:r>
              <a:rPr lang="en-US" sz="2651">
                <a:solidFill>
                  <a:srgbClr val="FFFFFF"/>
                </a:solidFill>
                <a:latin typeface="Body Grotesque"/>
                <a:ea typeface="Body Grotesque"/>
                <a:cs typeface="Body Grotesque"/>
                <a:sym typeface="Body Grotesque"/>
              </a:rPr>
              <a:t>It enables the aggregation of news articles, social media posts, and other publicly available content, providing comprehensive insights into trends and public sentiment.</a:t>
            </a:r>
          </a:p>
          <a:p>
            <a:pPr algn="l" marL="572544" indent="-286272" lvl="1">
              <a:lnSpc>
                <a:spcPts val="3712"/>
              </a:lnSpc>
              <a:buFont typeface="Arial"/>
              <a:buChar char="•"/>
            </a:pPr>
            <a:r>
              <a:rPr lang="en-US" b="true" sz="2651">
                <a:solidFill>
                  <a:srgbClr val="FFFFFF"/>
                </a:solidFill>
                <a:latin typeface="Body Grotesque Bold"/>
                <a:ea typeface="Body Grotesque Bold"/>
                <a:cs typeface="Body Grotesque Bold"/>
                <a:sym typeface="Body Grotesque Bold"/>
              </a:rPr>
              <a:t>E-commerce: </a:t>
            </a:r>
            <a:r>
              <a:rPr lang="en-US" sz="2651">
                <a:solidFill>
                  <a:srgbClr val="FFFFFF"/>
                </a:solidFill>
                <a:latin typeface="Body Grotesque"/>
                <a:ea typeface="Body Grotesque"/>
                <a:cs typeface="Body Grotesque"/>
                <a:sym typeface="Body Grotesque"/>
              </a:rPr>
              <a:t>E-commerce businesses use scraping to monitor product availability, pricing fluctuations, and customer reviews across multiple platforms, optimizing inventory management and pricing strategies.</a:t>
            </a:r>
          </a:p>
          <a:p>
            <a:pPr algn="l" marL="572544" indent="-286272" lvl="1">
              <a:lnSpc>
                <a:spcPts val="3712"/>
              </a:lnSpc>
              <a:buFont typeface="Arial"/>
              <a:buChar char="•"/>
            </a:pPr>
            <a:r>
              <a:rPr lang="en-US" b="true" sz="2651">
                <a:solidFill>
                  <a:srgbClr val="FFFFFF"/>
                </a:solidFill>
                <a:latin typeface="Body Grotesque Bold"/>
                <a:ea typeface="Body Grotesque Bold"/>
                <a:cs typeface="Body Grotesque Bold"/>
                <a:sym typeface="Body Grotesque Bold"/>
              </a:rPr>
              <a:t>Academic Research: </a:t>
            </a:r>
            <a:r>
              <a:rPr lang="en-US" sz="2651">
                <a:solidFill>
                  <a:srgbClr val="FFFFFF"/>
                </a:solidFill>
                <a:latin typeface="Body Grotesque"/>
                <a:ea typeface="Body Grotesque"/>
                <a:cs typeface="Body Grotesque"/>
                <a:sym typeface="Body Grotesque"/>
              </a:rPr>
              <a:t>Researchers leverage web scraping to gather data for studies and analyses, supporting academic investigations into various fields such as sociology, economics, and epidemiology.</a:t>
            </a:r>
          </a:p>
          <a:p>
            <a:pPr algn="l">
              <a:lnSpc>
                <a:spcPts val="3712"/>
              </a:lnSpc>
            </a:pPr>
          </a:p>
        </p:txBody>
      </p:sp>
      <p:grpSp>
        <p:nvGrpSpPr>
          <p:cNvPr name="Group 8" id="8"/>
          <p:cNvGrpSpPr/>
          <p:nvPr/>
        </p:nvGrpSpPr>
        <p:grpSpPr>
          <a:xfrm rot="0">
            <a:off x="780890" y="8874350"/>
            <a:ext cx="16726220" cy="767901"/>
            <a:chOff x="0" y="0"/>
            <a:chExt cx="4405260" cy="202245"/>
          </a:xfrm>
        </p:grpSpPr>
        <p:sp>
          <p:nvSpPr>
            <p:cNvPr name="Freeform 9" id="9"/>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10" id="10"/>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11" id="11"/>
          <p:cNvSpPr txBox="true"/>
          <p:nvPr/>
        </p:nvSpPr>
        <p:spPr>
          <a:xfrm rot="0">
            <a:off x="16802933" y="9069705"/>
            <a:ext cx="170617" cy="396240"/>
          </a:xfrm>
          <a:prstGeom prst="rect">
            <a:avLst/>
          </a:prstGeom>
        </p:spPr>
        <p:txBody>
          <a:bodyPr anchor="t" rtlCol="false" tIns="0" lIns="0" bIns="0" rIns="0">
            <a:spAutoFit/>
          </a:bodyPr>
          <a:lstStyle/>
          <a:p>
            <a:pPr algn="r">
              <a:lnSpc>
                <a:spcPts val="3359"/>
              </a:lnSpc>
            </a:pPr>
            <a:r>
              <a:rPr lang="en-US" sz="2400">
                <a:solidFill>
                  <a:srgbClr val="4E94BA"/>
                </a:solidFill>
                <a:latin typeface="Body Grotesque"/>
                <a:ea typeface="Body Grotesque"/>
                <a:cs typeface="Body Grotesque"/>
                <a:sym typeface="Body Grotesque"/>
              </a:rPr>
              <a:t>2</a:t>
            </a:r>
          </a:p>
        </p:txBody>
      </p:sp>
      <p:sp>
        <p:nvSpPr>
          <p:cNvPr name="TextBox 12" id="12"/>
          <p:cNvSpPr txBox="true"/>
          <p:nvPr/>
        </p:nvSpPr>
        <p:spPr>
          <a:xfrm rot="0">
            <a:off x="1314450" y="9069705"/>
            <a:ext cx="2956891"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2025 May 05</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1965414"/>
            <a:chOff x="0" y="0"/>
            <a:chExt cx="4405260" cy="517640"/>
          </a:xfrm>
        </p:grpSpPr>
        <p:sp>
          <p:nvSpPr>
            <p:cNvPr name="Freeform 4" id="4"/>
            <p:cNvSpPr/>
            <p:nvPr/>
          </p:nvSpPr>
          <p:spPr>
            <a:xfrm flipH="false" flipV="false" rot="0">
              <a:off x="0" y="0"/>
              <a:ext cx="4405260" cy="517640"/>
            </a:xfrm>
            <a:custGeom>
              <a:avLst/>
              <a:gdLst/>
              <a:ahLst/>
              <a:cxnLst/>
              <a:rect r="r" b="b" t="t" l="l"/>
              <a:pathLst>
                <a:path h="517640" w="4405260">
                  <a:moveTo>
                    <a:pt x="46286" y="0"/>
                  </a:moveTo>
                  <a:lnTo>
                    <a:pt x="4358974" y="0"/>
                  </a:lnTo>
                  <a:cubicBezTo>
                    <a:pt x="4384537" y="0"/>
                    <a:pt x="4405260" y="20723"/>
                    <a:pt x="4405260" y="46286"/>
                  </a:cubicBezTo>
                  <a:lnTo>
                    <a:pt x="4405260" y="471354"/>
                  </a:lnTo>
                  <a:cubicBezTo>
                    <a:pt x="4405260" y="496917"/>
                    <a:pt x="4384537" y="517640"/>
                    <a:pt x="4358974" y="517640"/>
                  </a:cubicBezTo>
                  <a:lnTo>
                    <a:pt x="46286" y="517640"/>
                  </a:lnTo>
                  <a:cubicBezTo>
                    <a:pt x="20723" y="517640"/>
                    <a:pt x="0" y="496917"/>
                    <a:pt x="0" y="471354"/>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38100"/>
              <a:ext cx="4405260" cy="555740"/>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687474" y="1328144"/>
            <a:ext cx="15571826" cy="999489"/>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Tools and Technologies</a:t>
            </a:r>
          </a:p>
        </p:txBody>
      </p:sp>
      <p:sp>
        <p:nvSpPr>
          <p:cNvPr name="TextBox 7" id="7"/>
          <p:cNvSpPr txBox="true"/>
          <p:nvPr/>
        </p:nvSpPr>
        <p:spPr>
          <a:xfrm rot="0">
            <a:off x="742950" y="3728600"/>
            <a:ext cx="6652022" cy="4271321"/>
          </a:xfrm>
          <a:prstGeom prst="rect">
            <a:avLst/>
          </a:prstGeom>
        </p:spPr>
        <p:txBody>
          <a:bodyPr anchor="t" rtlCol="false" tIns="0" lIns="0" bIns="0" rIns="0">
            <a:spAutoFit/>
          </a:bodyPr>
          <a:lstStyle/>
          <a:p>
            <a:pPr algn="l" marL="531708" indent="-265854" lvl="1">
              <a:lnSpc>
                <a:spcPts val="3447"/>
              </a:lnSpc>
              <a:buFont typeface="Arial"/>
              <a:buChar char="•"/>
            </a:pPr>
            <a:r>
              <a:rPr lang="en-US" b="true" sz="2462">
                <a:solidFill>
                  <a:srgbClr val="FFFFFF"/>
                </a:solidFill>
                <a:latin typeface="Body Grotesque Bold"/>
                <a:ea typeface="Body Grotesque Bold"/>
                <a:cs typeface="Body Grotesque Bold"/>
                <a:sym typeface="Body Grotesque Bold"/>
              </a:rPr>
              <a:t>Python: </a:t>
            </a:r>
            <a:r>
              <a:rPr lang="en-US" sz="2462">
                <a:solidFill>
                  <a:srgbClr val="FFFFFF"/>
                </a:solidFill>
                <a:latin typeface="Body Grotesque"/>
                <a:ea typeface="Body Grotesque"/>
                <a:cs typeface="Body Grotesque"/>
                <a:sym typeface="Body Grotesque"/>
              </a:rPr>
              <a:t>Widely preferred for its simplicity, rich ecosystem of libraries (such as BeautifulSoup and Scrapy), and strong community support in the data science and web scraping domains.</a:t>
            </a:r>
          </a:p>
          <a:p>
            <a:pPr algn="l" marL="531708" indent="-265854" lvl="1">
              <a:lnSpc>
                <a:spcPts val="3447"/>
              </a:lnSpc>
              <a:buFont typeface="Arial"/>
              <a:buChar char="•"/>
            </a:pPr>
            <a:r>
              <a:rPr lang="en-US" b="true" sz="2462">
                <a:solidFill>
                  <a:srgbClr val="FFFFFF"/>
                </a:solidFill>
                <a:latin typeface="Body Grotesque Bold"/>
                <a:ea typeface="Body Grotesque Bold"/>
                <a:cs typeface="Body Grotesque Bold"/>
                <a:sym typeface="Body Grotesque Bold"/>
              </a:rPr>
              <a:t>JavaScript:</a:t>
            </a:r>
            <a:r>
              <a:rPr lang="en-US" sz="2462">
                <a:solidFill>
                  <a:srgbClr val="FFFFFF"/>
                </a:solidFill>
                <a:latin typeface="Body Grotesque"/>
                <a:ea typeface="Body Grotesque"/>
                <a:cs typeface="Body Grotesque"/>
                <a:sym typeface="Body Grotesque"/>
              </a:rPr>
              <a:t> Essential for scraping websites with dynamic content rendered through client-side scripting, using frameworks like Puppeteer.</a:t>
            </a:r>
          </a:p>
          <a:p>
            <a:pPr algn="l">
              <a:lnSpc>
                <a:spcPts val="3447"/>
              </a:lnSpc>
            </a:pPr>
          </a:p>
        </p:txBody>
      </p:sp>
      <p:sp>
        <p:nvSpPr>
          <p:cNvPr name="TextBox 8" id="8"/>
          <p:cNvSpPr txBox="true"/>
          <p:nvPr/>
        </p:nvSpPr>
        <p:spPr>
          <a:xfrm rot="0">
            <a:off x="1028700" y="2989093"/>
            <a:ext cx="6366272" cy="514944"/>
          </a:xfrm>
          <a:prstGeom prst="rect">
            <a:avLst/>
          </a:prstGeom>
        </p:spPr>
        <p:txBody>
          <a:bodyPr anchor="t" rtlCol="false" tIns="0" lIns="0" bIns="0" rIns="0">
            <a:spAutoFit/>
          </a:bodyPr>
          <a:lstStyle/>
          <a:p>
            <a:pPr algn="l">
              <a:lnSpc>
                <a:spcPts val="4241"/>
              </a:lnSpc>
            </a:pPr>
            <a:r>
              <a:rPr lang="en-US" sz="3029" b="true">
                <a:solidFill>
                  <a:srgbClr val="FFFFFF"/>
                </a:solidFill>
                <a:latin typeface="Body Grotesque Bold"/>
                <a:ea typeface="Body Grotesque Bold"/>
                <a:cs typeface="Body Grotesque Bold"/>
                <a:sym typeface="Body Grotesque Bold"/>
              </a:rPr>
              <a:t>Programming Languages</a:t>
            </a:r>
          </a:p>
        </p:txBody>
      </p:sp>
      <p:sp>
        <p:nvSpPr>
          <p:cNvPr name="TextBox 9" id="9"/>
          <p:cNvSpPr txBox="true"/>
          <p:nvPr/>
        </p:nvSpPr>
        <p:spPr>
          <a:xfrm rot="0">
            <a:off x="9144000" y="2891863"/>
            <a:ext cx="6366272" cy="514944"/>
          </a:xfrm>
          <a:prstGeom prst="rect">
            <a:avLst/>
          </a:prstGeom>
        </p:spPr>
        <p:txBody>
          <a:bodyPr anchor="t" rtlCol="false" tIns="0" lIns="0" bIns="0" rIns="0">
            <a:spAutoFit/>
          </a:bodyPr>
          <a:lstStyle/>
          <a:p>
            <a:pPr algn="l">
              <a:lnSpc>
                <a:spcPts val="4241"/>
              </a:lnSpc>
            </a:pPr>
            <a:r>
              <a:rPr lang="en-US" sz="3029" b="true">
                <a:solidFill>
                  <a:srgbClr val="FFFFFF"/>
                </a:solidFill>
                <a:latin typeface="Body Grotesque Bold"/>
                <a:ea typeface="Body Grotesque Bold"/>
                <a:cs typeface="Body Grotesque Bold"/>
                <a:sym typeface="Body Grotesque Bold"/>
              </a:rPr>
              <a:t>Libraries and Frameworks</a:t>
            </a:r>
          </a:p>
        </p:txBody>
      </p:sp>
      <p:sp>
        <p:nvSpPr>
          <p:cNvPr name="TextBox 10" id="10"/>
          <p:cNvSpPr txBox="true"/>
          <p:nvPr/>
        </p:nvSpPr>
        <p:spPr>
          <a:xfrm rot="0">
            <a:off x="9148136" y="3621844"/>
            <a:ext cx="4356518" cy="401522"/>
          </a:xfrm>
          <a:prstGeom prst="rect">
            <a:avLst/>
          </a:prstGeom>
        </p:spPr>
        <p:txBody>
          <a:bodyPr anchor="t" rtlCol="false" tIns="0" lIns="0" bIns="0" rIns="0">
            <a:spAutoFit/>
          </a:bodyPr>
          <a:lstStyle/>
          <a:p>
            <a:pPr algn="l">
              <a:lnSpc>
                <a:spcPts val="3480"/>
              </a:lnSpc>
            </a:pPr>
            <a:r>
              <a:rPr lang="en-US" sz="2320" spc="46" b="true">
                <a:solidFill>
                  <a:srgbClr val="FFFFFF"/>
                </a:solidFill>
                <a:latin typeface="Body Grotesque Bold"/>
                <a:ea typeface="Body Grotesque Bold"/>
                <a:cs typeface="Body Grotesque Bold"/>
                <a:sym typeface="Body Grotesque Bold"/>
              </a:rPr>
              <a:t>BeautifulSoup</a:t>
            </a:r>
          </a:p>
        </p:txBody>
      </p:sp>
      <p:sp>
        <p:nvSpPr>
          <p:cNvPr name="TextBox 11" id="11"/>
          <p:cNvSpPr txBox="true"/>
          <p:nvPr/>
        </p:nvSpPr>
        <p:spPr>
          <a:xfrm rot="0">
            <a:off x="9156982" y="4058929"/>
            <a:ext cx="8021484" cy="789458"/>
          </a:xfrm>
          <a:prstGeom prst="rect">
            <a:avLst/>
          </a:prstGeom>
        </p:spPr>
        <p:txBody>
          <a:bodyPr anchor="t" rtlCol="false" tIns="0" lIns="0" bIns="0" rIns="0">
            <a:spAutoFit/>
          </a:bodyPr>
          <a:lstStyle/>
          <a:p>
            <a:pPr algn="l">
              <a:lnSpc>
                <a:spcPts val="3248"/>
              </a:lnSpc>
            </a:pPr>
            <a:r>
              <a:rPr lang="en-US" sz="2320">
                <a:solidFill>
                  <a:srgbClr val="FFFFFF"/>
                </a:solidFill>
                <a:latin typeface="Body Grotesque"/>
                <a:ea typeface="Body Grotesque"/>
                <a:cs typeface="Body Grotesque"/>
                <a:sym typeface="Body Grotesque"/>
              </a:rPr>
              <a:t>A Python library for parsing HTML and XML documents, making it easy to navigate and extract data from web pages.</a:t>
            </a:r>
          </a:p>
        </p:txBody>
      </p:sp>
      <p:sp>
        <p:nvSpPr>
          <p:cNvPr name="TextBox 12" id="12"/>
          <p:cNvSpPr txBox="true"/>
          <p:nvPr/>
        </p:nvSpPr>
        <p:spPr>
          <a:xfrm rot="0">
            <a:off x="9144000" y="5059884"/>
            <a:ext cx="4356518" cy="401522"/>
          </a:xfrm>
          <a:prstGeom prst="rect">
            <a:avLst/>
          </a:prstGeom>
        </p:spPr>
        <p:txBody>
          <a:bodyPr anchor="t" rtlCol="false" tIns="0" lIns="0" bIns="0" rIns="0">
            <a:spAutoFit/>
          </a:bodyPr>
          <a:lstStyle/>
          <a:p>
            <a:pPr algn="l">
              <a:lnSpc>
                <a:spcPts val="3480"/>
              </a:lnSpc>
            </a:pPr>
            <a:r>
              <a:rPr lang="en-US" sz="2320" spc="46" b="true">
                <a:solidFill>
                  <a:srgbClr val="FFFFFF"/>
                </a:solidFill>
                <a:latin typeface="Body Grotesque Bold"/>
                <a:ea typeface="Body Grotesque Bold"/>
                <a:cs typeface="Body Grotesque Bold"/>
                <a:sym typeface="Body Grotesque Bold"/>
              </a:rPr>
              <a:t>Scrapy</a:t>
            </a:r>
          </a:p>
        </p:txBody>
      </p:sp>
      <p:sp>
        <p:nvSpPr>
          <p:cNvPr name="TextBox 13" id="13"/>
          <p:cNvSpPr txBox="true"/>
          <p:nvPr/>
        </p:nvSpPr>
        <p:spPr>
          <a:xfrm rot="0">
            <a:off x="9152272" y="5498153"/>
            <a:ext cx="8026194" cy="1194601"/>
          </a:xfrm>
          <a:prstGeom prst="rect">
            <a:avLst/>
          </a:prstGeom>
        </p:spPr>
        <p:txBody>
          <a:bodyPr anchor="t" rtlCol="false" tIns="0" lIns="0" bIns="0" rIns="0">
            <a:spAutoFit/>
          </a:bodyPr>
          <a:lstStyle/>
          <a:p>
            <a:pPr algn="l">
              <a:lnSpc>
                <a:spcPts val="3248"/>
              </a:lnSpc>
            </a:pPr>
            <a:r>
              <a:rPr lang="en-US" sz="2320">
                <a:solidFill>
                  <a:srgbClr val="FFFFFF"/>
                </a:solidFill>
                <a:latin typeface="Body Grotesque"/>
                <a:ea typeface="Body Grotesque"/>
                <a:cs typeface="Body Grotesque"/>
                <a:sym typeface="Body Grotesque"/>
              </a:rPr>
              <a:t>An open-source web crawling framework for Python used to build web scrapers that can scale efficiently, handling large-scale data extraction tasks.</a:t>
            </a:r>
          </a:p>
        </p:txBody>
      </p:sp>
      <p:sp>
        <p:nvSpPr>
          <p:cNvPr name="TextBox 14" id="14"/>
          <p:cNvSpPr txBox="true"/>
          <p:nvPr/>
        </p:nvSpPr>
        <p:spPr>
          <a:xfrm rot="0">
            <a:off x="9144000" y="6902631"/>
            <a:ext cx="4356518" cy="401522"/>
          </a:xfrm>
          <a:prstGeom prst="rect">
            <a:avLst/>
          </a:prstGeom>
        </p:spPr>
        <p:txBody>
          <a:bodyPr anchor="t" rtlCol="false" tIns="0" lIns="0" bIns="0" rIns="0">
            <a:spAutoFit/>
          </a:bodyPr>
          <a:lstStyle/>
          <a:p>
            <a:pPr algn="l">
              <a:lnSpc>
                <a:spcPts val="3480"/>
              </a:lnSpc>
            </a:pPr>
            <a:r>
              <a:rPr lang="en-US" sz="2320" spc="46" b="true">
                <a:solidFill>
                  <a:srgbClr val="FFFFFF"/>
                </a:solidFill>
                <a:latin typeface="Body Grotesque Bold"/>
                <a:ea typeface="Body Grotesque Bold"/>
                <a:cs typeface="Body Grotesque Bold"/>
                <a:sym typeface="Body Grotesque Bold"/>
              </a:rPr>
              <a:t>Selenium</a:t>
            </a:r>
          </a:p>
        </p:txBody>
      </p:sp>
      <p:sp>
        <p:nvSpPr>
          <p:cNvPr name="TextBox 15" id="15"/>
          <p:cNvSpPr txBox="true"/>
          <p:nvPr/>
        </p:nvSpPr>
        <p:spPr>
          <a:xfrm rot="0">
            <a:off x="9152272" y="7340900"/>
            <a:ext cx="8026194" cy="1194601"/>
          </a:xfrm>
          <a:prstGeom prst="rect">
            <a:avLst/>
          </a:prstGeom>
        </p:spPr>
        <p:txBody>
          <a:bodyPr anchor="t" rtlCol="false" tIns="0" lIns="0" bIns="0" rIns="0">
            <a:spAutoFit/>
          </a:bodyPr>
          <a:lstStyle/>
          <a:p>
            <a:pPr algn="l">
              <a:lnSpc>
                <a:spcPts val="3248"/>
              </a:lnSpc>
            </a:pPr>
            <a:r>
              <a:rPr lang="en-US" sz="2320">
                <a:solidFill>
                  <a:srgbClr val="FFFFFF"/>
                </a:solidFill>
                <a:latin typeface="Body Grotesque"/>
                <a:ea typeface="Body Grotesque"/>
                <a:cs typeface="Body Grotesque"/>
                <a:sym typeface="Body Grotesque"/>
              </a:rPr>
              <a:t>Primarily used for automating web browsers to interact with dynamic web elements, useful for scenarios where traditional parsing methods fall short.</a:t>
            </a:r>
          </a:p>
        </p:txBody>
      </p:sp>
      <p:grpSp>
        <p:nvGrpSpPr>
          <p:cNvPr name="Group 16" id="16"/>
          <p:cNvGrpSpPr/>
          <p:nvPr/>
        </p:nvGrpSpPr>
        <p:grpSpPr>
          <a:xfrm rot="0">
            <a:off x="780890" y="8874350"/>
            <a:ext cx="16726220" cy="767901"/>
            <a:chOff x="0" y="0"/>
            <a:chExt cx="4405260" cy="202245"/>
          </a:xfrm>
        </p:grpSpPr>
        <p:sp>
          <p:nvSpPr>
            <p:cNvPr name="Freeform 17" id="17"/>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18" id="18"/>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19" id="19"/>
          <p:cNvSpPr txBox="true"/>
          <p:nvPr/>
        </p:nvSpPr>
        <p:spPr>
          <a:xfrm rot="0">
            <a:off x="13806186" y="9069705"/>
            <a:ext cx="3167364" cy="396240"/>
          </a:xfrm>
          <a:prstGeom prst="rect">
            <a:avLst/>
          </a:prstGeom>
        </p:spPr>
        <p:txBody>
          <a:bodyPr anchor="t" rtlCol="false" tIns="0" lIns="0" bIns="0" rIns="0">
            <a:spAutoFit/>
          </a:bodyPr>
          <a:lstStyle/>
          <a:p>
            <a:pPr algn="r">
              <a:lnSpc>
                <a:spcPts val="3359"/>
              </a:lnSpc>
            </a:pPr>
            <a:r>
              <a:rPr lang="en-US" sz="2400">
                <a:solidFill>
                  <a:srgbClr val="4E94BA"/>
                </a:solidFill>
                <a:latin typeface="Body Grotesque"/>
                <a:ea typeface="Body Grotesque"/>
                <a:cs typeface="Body Grotesque"/>
                <a:sym typeface="Body Grotesque"/>
              </a:rPr>
              <a:t>3</a:t>
            </a:r>
          </a:p>
        </p:txBody>
      </p:sp>
      <p:sp>
        <p:nvSpPr>
          <p:cNvPr name="TextBox 20" id="20"/>
          <p:cNvSpPr txBox="true"/>
          <p:nvPr/>
        </p:nvSpPr>
        <p:spPr>
          <a:xfrm rot="0">
            <a:off x="1314450" y="9069705"/>
            <a:ext cx="2956891"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2025 May 05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2824589"/>
            <a:chOff x="0" y="0"/>
            <a:chExt cx="4405260" cy="743925"/>
          </a:xfrm>
        </p:grpSpPr>
        <p:sp>
          <p:nvSpPr>
            <p:cNvPr name="Freeform 4" id="4"/>
            <p:cNvSpPr/>
            <p:nvPr/>
          </p:nvSpPr>
          <p:spPr>
            <a:xfrm flipH="false" flipV="false" rot="0">
              <a:off x="0" y="0"/>
              <a:ext cx="4405260" cy="743925"/>
            </a:xfrm>
            <a:custGeom>
              <a:avLst/>
              <a:gdLst/>
              <a:ahLst/>
              <a:cxnLst/>
              <a:rect r="r" b="b" t="t" l="l"/>
              <a:pathLst>
                <a:path h="743925" w="4405260">
                  <a:moveTo>
                    <a:pt x="46286" y="0"/>
                  </a:moveTo>
                  <a:lnTo>
                    <a:pt x="4358974" y="0"/>
                  </a:lnTo>
                  <a:cubicBezTo>
                    <a:pt x="4384537" y="0"/>
                    <a:pt x="4405260" y="20723"/>
                    <a:pt x="4405260" y="46286"/>
                  </a:cubicBezTo>
                  <a:lnTo>
                    <a:pt x="4405260" y="697639"/>
                  </a:lnTo>
                  <a:cubicBezTo>
                    <a:pt x="4405260" y="723202"/>
                    <a:pt x="4384537" y="743925"/>
                    <a:pt x="4358974" y="743925"/>
                  </a:cubicBezTo>
                  <a:lnTo>
                    <a:pt x="46286" y="743925"/>
                  </a:lnTo>
                  <a:cubicBezTo>
                    <a:pt x="20723" y="743925"/>
                    <a:pt x="0" y="723202"/>
                    <a:pt x="0" y="69763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38100"/>
              <a:ext cx="4405260" cy="78202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687474" y="1328144"/>
            <a:ext cx="14597237" cy="1885314"/>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Legal and Ethical Considerations</a:t>
            </a:r>
          </a:p>
        </p:txBody>
      </p:sp>
      <p:sp>
        <p:nvSpPr>
          <p:cNvPr name="TextBox 7" id="7"/>
          <p:cNvSpPr txBox="true"/>
          <p:nvPr/>
        </p:nvSpPr>
        <p:spPr>
          <a:xfrm rot="0">
            <a:off x="780890" y="3814751"/>
            <a:ext cx="16726220" cy="4647857"/>
          </a:xfrm>
          <a:prstGeom prst="rect">
            <a:avLst/>
          </a:prstGeom>
        </p:spPr>
        <p:txBody>
          <a:bodyPr anchor="t" rtlCol="false" tIns="0" lIns="0" bIns="0" rIns="0">
            <a:spAutoFit/>
          </a:bodyPr>
          <a:lstStyle/>
          <a:p>
            <a:pPr algn="l" marL="569654" indent="-284827" lvl="1">
              <a:lnSpc>
                <a:spcPts val="3693"/>
              </a:lnSpc>
              <a:buFont typeface="Arial"/>
              <a:buChar char="•"/>
            </a:pPr>
            <a:r>
              <a:rPr lang="en-US" b="true" sz="2638">
                <a:solidFill>
                  <a:srgbClr val="FFFFFF"/>
                </a:solidFill>
                <a:latin typeface="Body Grotesque Bold"/>
                <a:ea typeface="Body Grotesque Bold"/>
                <a:cs typeface="Body Grotesque Bold"/>
                <a:sym typeface="Body Grotesque Bold"/>
              </a:rPr>
              <a:t>Website Terms of Service:</a:t>
            </a:r>
            <a:r>
              <a:rPr lang="en-US" sz="2638">
                <a:solidFill>
                  <a:srgbClr val="FFFFFF"/>
                </a:solidFill>
                <a:latin typeface="Body Grotesque"/>
                <a:ea typeface="Body Grotesque"/>
                <a:cs typeface="Body Grotesque"/>
                <a:sym typeface="Body Grotesque"/>
              </a:rPr>
              <a:t> Before scraping any website, it's crucial to review and comply with its terms of service and robots.txt file. Violating these terms can result in legal actions, including IP blocking and legal liabilities.</a:t>
            </a:r>
          </a:p>
          <a:p>
            <a:pPr algn="l" marL="569654" indent="-284827" lvl="1">
              <a:lnSpc>
                <a:spcPts val="3693"/>
              </a:lnSpc>
              <a:buFont typeface="Arial"/>
              <a:buChar char="•"/>
            </a:pPr>
            <a:r>
              <a:rPr lang="en-US" b="true" sz="2638">
                <a:solidFill>
                  <a:srgbClr val="FFFFFF"/>
                </a:solidFill>
                <a:latin typeface="Body Grotesque Bold"/>
                <a:ea typeface="Body Grotesque Bold"/>
                <a:cs typeface="Body Grotesque Bold"/>
                <a:sym typeface="Body Grotesque Bold"/>
              </a:rPr>
              <a:t>Data Ownership:</a:t>
            </a:r>
            <a:r>
              <a:rPr lang="en-US" sz="2638">
                <a:solidFill>
                  <a:srgbClr val="FFFFFF"/>
                </a:solidFill>
                <a:latin typeface="Body Grotesque"/>
                <a:ea typeface="Body Grotesque"/>
                <a:cs typeface="Body Grotesque"/>
                <a:sym typeface="Body Grotesque"/>
              </a:rPr>
              <a:t> Respect intellectual property rights and data ownership principles. Ensure that the data scraped is used responsibly and does not infringe on privacy or copyright regulations.</a:t>
            </a:r>
          </a:p>
          <a:p>
            <a:pPr algn="l" marL="569654" indent="-284827" lvl="1">
              <a:lnSpc>
                <a:spcPts val="3693"/>
              </a:lnSpc>
              <a:buFont typeface="Arial"/>
              <a:buChar char="•"/>
            </a:pPr>
            <a:r>
              <a:rPr lang="en-US" b="true" sz="2638">
                <a:solidFill>
                  <a:srgbClr val="FFFFFF"/>
                </a:solidFill>
                <a:latin typeface="Body Grotesque Bold"/>
                <a:ea typeface="Body Grotesque Bold"/>
                <a:cs typeface="Body Grotesque Bold"/>
                <a:sym typeface="Body Grotesque Bold"/>
              </a:rPr>
              <a:t>Ethical Considerations:</a:t>
            </a:r>
            <a:r>
              <a:rPr lang="en-US" sz="2638">
                <a:solidFill>
                  <a:srgbClr val="FFFFFF"/>
                </a:solidFill>
                <a:latin typeface="Body Grotesque"/>
                <a:ea typeface="Body Grotesque"/>
                <a:cs typeface="Body Grotesque"/>
                <a:sym typeface="Body Grotesque"/>
              </a:rPr>
              <a:t> Exercise caution when scraping sensitive information, such as personal data or proprietary content. Uphold ethical standards by obtaining consent or anonymizing data when necessary.</a:t>
            </a:r>
          </a:p>
          <a:p>
            <a:pPr algn="l" marL="569654" indent="-284827" lvl="1">
              <a:lnSpc>
                <a:spcPts val="3693"/>
              </a:lnSpc>
              <a:buFont typeface="Arial"/>
              <a:buChar char="•"/>
            </a:pPr>
            <a:r>
              <a:rPr lang="en-US" b="true" sz="2638">
                <a:solidFill>
                  <a:srgbClr val="FFFFFF"/>
                </a:solidFill>
                <a:latin typeface="Body Grotesque Bold"/>
                <a:ea typeface="Body Grotesque Bold"/>
                <a:cs typeface="Body Grotesque Bold"/>
                <a:sym typeface="Body Grotesque Bold"/>
              </a:rPr>
              <a:t>IP Blocking Risks:</a:t>
            </a:r>
            <a:r>
              <a:rPr lang="en-US" sz="2638">
                <a:solidFill>
                  <a:srgbClr val="FFFFFF"/>
                </a:solidFill>
                <a:latin typeface="Body Grotesque"/>
                <a:ea typeface="Body Grotesque"/>
                <a:cs typeface="Body Grotesque"/>
                <a:sym typeface="Body Grotesque"/>
              </a:rPr>
              <a:t> Overzealous scraping activities can trigger IP blocking mechanisms from websites, disrupting data collection efforts and potentially damaging business relationships.</a:t>
            </a:r>
          </a:p>
          <a:p>
            <a:pPr algn="l">
              <a:lnSpc>
                <a:spcPts val="3693"/>
              </a:lnSpc>
            </a:pPr>
          </a:p>
        </p:txBody>
      </p:sp>
      <p:grpSp>
        <p:nvGrpSpPr>
          <p:cNvPr name="Group 8" id="8"/>
          <p:cNvGrpSpPr/>
          <p:nvPr/>
        </p:nvGrpSpPr>
        <p:grpSpPr>
          <a:xfrm rot="0">
            <a:off x="780890" y="8874350"/>
            <a:ext cx="16726220" cy="767901"/>
            <a:chOff x="0" y="0"/>
            <a:chExt cx="4405260" cy="202245"/>
          </a:xfrm>
        </p:grpSpPr>
        <p:sp>
          <p:nvSpPr>
            <p:cNvPr name="Freeform 9" id="9"/>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10" id="10"/>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11" id="11"/>
          <p:cNvSpPr txBox="true"/>
          <p:nvPr/>
        </p:nvSpPr>
        <p:spPr>
          <a:xfrm rot="0">
            <a:off x="13806186" y="9069705"/>
            <a:ext cx="3167364" cy="396240"/>
          </a:xfrm>
          <a:prstGeom prst="rect">
            <a:avLst/>
          </a:prstGeom>
        </p:spPr>
        <p:txBody>
          <a:bodyPr anchor="t" rtlCol="false" tIns="0" lIns="0" bIns="0" rIns="0">
            <a:spAutoFit/>
          </a:bodyPr>
          <a:lstStyle/>
          <a:p>
            <a:pPr algn="r">
              <a:lnSpc>
                <a:spcPts val="3359"/>
              </a:lnSpc>
            </a:pPr>
            <a:r>
              <a:rPr lang="en-US" sz="2400">
                <a:solidFill>
                  <a:srgbClr val="4E94BA"/>
                </a:solidFill>
                <a:latin typeface="Body Grotesque"/>
                <a:ea typeface="Body Grotesque"/>
                <a:cs typeface="Body Grotesque"/>
                <a:sym typeface="Body Grotesque"/>
              </a:rPr>
              <a:t>4</a:t>
            </a:r>
          </a:p>
        </p:txBody>
      </p:sp>
      <p:sp>
        <p:nvSpPr>
          <p:cNvPr name="TextBox 12" id="12"/>
          <p:cNvSpPr txBox="true"/>
          <p:nvPr/>
        </p:nvSpPr>
        <p:spPr>
          <a:xfrm rot="0">
            <a:off x="1314450" y="9069705"/>
            <a:ext cx="2956891"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2025 May 05</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1883562"/>
            <a:chOff x="0" y="0"/>
            <a:chExt cx="4405260" cy="496082"/>
          </a:xfrm>
        </p:grpSpPr>
        <p:sp>
          <p:nvSpPr>
            <p:cNvPr name="Freeform 4" id="4"/>
            <p:cNvSpPr/>
            <p:nvPr/>
          </p:nvSpPr>
          <p:spPr>
            <a:xfrm flipH="false" flipV="false" rot="0">
              <a:off x="0" y="0"/>
              <a:ext cx="4405260" cy="496082"/>
            </a:xfrm>
            <a:custGeom>
              <a:avLst/>
              <a:gdLst/>
              <a:ahLst/>
              <a:cxnLst/>
              <a:rect r="r" b="b" t="t" l="l"/>
              <a:pathLst>
                <a:path h="496082" w="4405260">
                  <a:moveTo>
                    <a:pt x="46286" y="0"/>
                  </a:moveTo>
                  <a:lnTo>
                    <a:pt x="4358974" y="0"/>
                  </a:lnTo>
                  <a:cubicBezTo>
                    <a:pt x="4384537" y="0"/>
                    <a:pt x="4405260" y="20723"/>
                    <a:pt x="4405260" y="46286"/>
                  </a:cubicBezTo>
                  <a:lnTo>
                    <a:pt x="4405260" y="449796"/>
                  </a:lnTo>
                  <a:cubicBezTo>
                    <a:pt x="4405260" y="475359"/>
                    <a:pt x="4384537" y="496082"/>
                    <a:pt x="4358974" y="496082"/>
                  </a:cubicBezTo>
                  <a:lnTo>
                    <a:pt x="46286" y="496082"/>
                  </a:lnTo>
                  <a:cubicBezTo>
                    <a:pt x="20723" y="496082"/>
                    <a:pt x="0" y="475359"/>
                    <a:pt x="0" y="449796"/>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38100"/>
              <a:ext cx="4405260" cy="534182"/>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687474" y="1328144"/>
            <a:ext cx="14704172" cy="999489"/>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Challenges and Solutions</a:t>
            </a:r>
          </a:p>
        </p:txBody>
      </p:sp>
      <p:sp>
        <p:nvSpPr>
          <p:cNvPr name="TextBox 7" id="7"/>
          <p:cNvSpPr txBox="true"/>
          <p:nvPr/>
        </p:nvSpPr>
        <p:spPr>
          <a:xfrm rot="0">
            <a:off x="1028700" y="3406388"/>
            <a:ext cx="16230600" cy="5313958"/>
          </a:xfrm>
          <a:prstGeom prst="rect">
            <a:avLst/>
          </a:prstGeom>
        </p:spPr>
        <p:txBody>
          <a:bodyPr anchor="t" rtlCol="false" tIns="0" lIns="0" bIns="0" rIns="0">
            <a:spAutoFit/>
          </a:bodyPr>
          <a:lstStyle/>
          <a:p>
            <a:pPr algn="l" marL="656135" indent="-328067" lvl="1">
              <a:lnSpc>
                <a:spcPts val="4254"/>
              </a:lnSpc>
              <a:buFont typeface="Arial"/>
              <a:buChar char="•"/>
            </a:pPr>
            <a:r>
              <a:rPr lang="en-US" b="true" sz="3039">
                <a:solidFill>
                  <a:srgbClr val="FFFFFF"/>
                </a:solidFill>
                <a:latin typeface="Body Grotesque Bold"/>
                <a:ea typeface="Body Grotesque Bold"/>
                <a:cs typeface="Body Grotesque Bold"/>
                <a:sym typeface="Body Grotesque Bold"/>
              </a:rPr>
              <a:t>Dynamic Content</a:t>
            </a:r>
            <a:r>
              <a:rPr lang="en-US" sz="3039">
                <a:solidFill>
                  <a:srgbClr val="FFFFFF"/>
                </a:solidFill>
                <a:latin typeface="Body Grotesque"/>
                <a:ea typeface="Body Grotesque"/>
                <a:cs typeface="Body Grotesque"/>
                <a:sym typeface="Body Grotesque"/>
              </a:rPr>
              <a:t>: Websites increasingly use JavaScript to render content dynamically, requiring tools like Selenium to interact with elements that BeautifulSoup alone cannot access.</a:t>
            </a:r>
          </a:p>
          <a:p>
            <a:pPr algn="l" marL="656135" indent="-328067" lvl="1">
              <a:lnSpc>
                <a:spcPts val="4254"/>
              </a:lnSpc>
              <a:buFont typeface="Arial"/>
              <a:buChar char="•"/>
            </a:pPr>
            <a:r>
              <a:rPr lang="en-US" b="true" sz="3039">
                <a:solidFill>
                  <a:srgbClr val="FFFFFF"/>
                </a:solidFill>
                <a:latin typeface="Body Grotesque Bold"/>
                <a:ea typeface="Body Grotesque Bold"/>
                <a:cs typeface="Body Grotesque Bold"/>
                <a:sym typeface="Body Grotesque Bold"/>
              </a:rPr>
              <a:t>CAPTCHA and Bot Protection:</a:t>
            </a:r>
            <a:r>
              <a:rPr lang="en-US" sz="3039">
                <a:solidFill>
                  <a:srgbClr val="FFFFFF"/>
                </a:solidFill>
                <a:latin typeface="Body Grotesque"/>
                <a:ea typeface="Body Grotesque"/>
                <a:cs typeface="Body Grotesque"/>
                <a:sym typeface="Body Grotesque"/>
              </a:rPr>
              <a:t> Implement strategies such as CAPTCHA solving services, rotating proxies, and user-agent spoofing to evade detection and avoid bot detection mechanisms.</a:t>
            </a:r>
          </a:p>
          <a:p>
            <a:pPr algn="l" marL="656135" indent="-328067" lvl="1">
              <a:lnSpc>
                <a:spcPts val="4254"/>
              </a:lnSpc>
              <a:buFont typeface="Arial"/>
              <a:buChar char="•"/>
            </a:pPr>
            <a:r>
              <a:rPr lang="en-US" b="true" sz="3039">
                <a:solidFill>
                  <a:srgbClr val="FFFFFF"/>
                </a:solidFill>
                <a:latin typeface="Body Grotesque Bold"/>
                <a:ea typeface="Body Grotesque Bold"/>
                <a:cs typeface="Body Grotesque Bold"/>
                <a:sym typeface="Body Grotesque Bold"/>
              </a:rPr>
              <a:t>Changing Website Structures: </a:t>
            </a:r>
            <a:r>
              <a:rPr lang="en-US" sz="3039">
                <a:solidFill>
                  <a:srgbClr val="FFFFFF"/>
                </a:solidFill>
                <a:latin typeface="Body Grotesque"/>
                <a:ea typeface="Body Grotesque"/>
                <a:cs typeface="Body Grotesque"/>
                <a:sym typeface="Body Grotesque"/>
              </a:rPr>
              <a:t>Regularly update scraping scripts to adapt to changes in website layouts or data presentation formats, ensuring continuous data extraction reliability.</a:t>
            </a:r>
          </a:p>
          <a:p>
            <a:pPr algn="l">
              <a:lnSpc>
                <a:spcPts val="4254"/>
              </a:lnSpc>
            </a:pPr>
          </a:p>
        </p:txBody>
      </p:sp>
      <p:grpSp>
        <p:nvGrpSpPr>
          <p:cNvPr name="Group 8" id="8"/>
          <p:cNvGrpSpPr/>
          <p:nvPr/>
        </p:nvGrpSpPr>
        <p:grpSpPr>
          <a:xfrm rot="0">
            <a:off x="780890" y="8874350"/>
            <a:ext cx="16726220" cy="767901"/>
            <a:chOff x="0" y="0"/>
            <a:chExt cx="4405260" cy="202245"/>
          </a:xfrm>
        </p:grpSpPr>
        <p:sp>
          <p:nvSpPr>
            <p:cNvPr name="Freeform 9" id="9"/>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10" id="10"/>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11" id="11"/>
          <p:cNvSpPr txBox="true"/>
          <p:nvPr/>
        </p:nvSpPr>
        <p:spPr>
          <a:xfrm rot="0">
            <a:off x="13806186" y="9069705"/>
            <a:ext cx="3167364" cy="396240"/>
          </a:xfrm>
          <a:prstGeom prst="rect">
            <a:avLst/>
          </a:prstGeom>
        </p:spPr>
        <p:txBody>
          <a:bodyPr anchor="t" rtlCol="false" tIns="0" lIns="0" bIns="0" rIns="0">
            <a:spAutoFit/>
          </a:bodyPr>
          <a:lstStyle/>
          <a:p>
            <a:pPr algn="r">
              <a:lnSpc>
                <a:spcPts val="3359"/>
              </a:lnSpc>
            </a:pPr>
            <a:r>
              <a:rPr lang="en-US" sz="2400">
                <a:solidFill>
                  <a:srgbClr val="4E94BA"/>
                </a:solidFill>
                <a:latin typeface="Body Grotesque"/>
                <a:ea typeface="Body Grotesque"/>
                <a:cs typeface="Body Grotesque"/>
                <a:sym typeface="Body Grotesque"/>
              </a:rPr>
              <a:t>5</a:t>
            </a:r>
          </a:p>
        </p:txBody>
      </p:sp>
      <p:sp>
        <p:nvSpPr>
          <p:cNvPr name="TextBox 12" id="12"/>
          <p:cNvSpPr txBox="true"/>
          <p:nvPr/>
        </p:nvSpPr>
        <p:spPr>
          <a:xfrm rot="0">
            <a:off x="1314450" y="9069705"/>
            <a:ext cx="2956891"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2025 May 05</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1889406"/>
            <a:chOff x="0" y="0"/>
            <a:chExt cx="4405260" cy="497621"/>
          </a:xfrm>
        </p:grpSpPr>
        <p:sp>
          <p:nvSpPr>
            <p:cNvPr name="Freeform 4" id="4"/>
            <p:cNvSpPr/>
            <p:nvPr/>
          </p:nvSpPr>
          <p:spPr>
            <a:xfrm flipH="false" flipV="false" rot="0">
              <a:off x="0" y="0"/>
              <a:ext cx="4405260" cy="497621"/>
            </a:xfrm>
            <a:custGeom>
              <a:avLst/>
              <a:gdLst/>
              <a:ahLst/>
              <a:cxnLst/>
              <a:rect r="r" b="b" t="t" l="l"/>
              <a:pathLst>
                <a:path h="497621" w="4405260">
                  <a:moveTo>
                    <a:pt x="46286" y="0"/>
                  </a:moveTo>
                  <a:lnTo>
                    <a:pt x="4358974" y="0"/>
                  </a:lnTo>
                  <a:cubicBezTo>
                    <a:pt x="4384537" y="0"/>
                    <a:pt x="4405260" y="20723"/>
                    <a:pt x="4405260" y="46286"/>
                  </a:cubicBezTo>
                  <a:lnTo>
                    <a:pt x="4405260" y="451335"/>
                  </a:lnTo>
                  <a:cubicBezTo>
                    <a:pt x="4405260" y="476898"/>
                    <a:pt x="4384537" y="497621"/>
                    <a:pt x="4358974" y="497621"/>
                  </a:cubicBezTo>
                  <a:lnTo>
                    <a:pt x="46286" y="497621"/>
                  </a:lnTo>
                  <a:cubicBezTo>
                    <a:pt x="20723" y="497621"/>
                    <a:pt x="0" y="476898"/>
                    <a:pt x="0" y="451335"/>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38100"/>
              <a:ext cx="4405260" cy="535721"/>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687474" y="1328144"/>
            <a:ext cx="9635460" cy="999489"/>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Best Practices</a:t>
            </a:r>
          </a:p>
        </p:txBody>
      </p:sp>
      <p:sp>
        <p:nvSpPr>
          <p:cNvPr name="TextBox 7" id="7"/>
          <p:cNvSpPr txBox="true"/>
          <p:nvPr/>
        </p:nvSpPr>
        <p:spPr>
          <a:xfrm rot="0">
            <a:off x="780890" y="3324211"/>
            <a:ext cx="16478410" cy="4433653"/>
          </a:xfrm>
          <a:prstGeom prst="rect">
            <a:avLst/>
          </a:prstGeom>
        </p:spPr>
        <p:txBody>
          <a:bodyPr anchor="t" rtlCol="false" tIns="0" lIns="0" bIns="0" rIns="0">
            <a:spAutoFit/>
          </a:bodyPr>
          <a:lstStyle/>
          <a:p>
            <a:pPr algn="l" marL="609210" indent="-304605" lvl="1">
              <a:lnSpc>
                <a:spcPts val="3950"/>
              </a:lnSpc>
              <a:buFont typeface="Arial"/>
              <a:buChar char="•"/>
            </a:pPr>
            <a:r>
              <a:rPr lang="en-US" b="true" sz="2821">
                <a:solidFill>
                  <a:srgbClr val="FFFFFF"/>
                </a:solidFill>
                <a:latin typeface="Body Grotesque Bold"/>
                <a:ea typeface="Body Grotesque Bold"/>
                <a:cs typeface="Body Grotesque Bold"/>
                <a:sym typeface="Body Grotesque Bold"/>
              </a:rPr>
              <a:t>Respect Robots.txt: </a:t>
            </a:r>
            <a:r>
              <a:rPr lang="en-US" sz="2821">
                <a:solidFill>
                  <a:srgbClr val="FFFFFF"/>
                </a:solidFill>
                <a:latin typeface="Body Grotesque"/>
                <a:ea typeface="Body Grotesque"/>
                <a:cs typeface="Body Grotesque"/>
                <a:sym typeface="Body Grotesque"/>
              </a:rPr>
              <a:t>Adhere to the guidelines specified in a website's robots.txt file to avoid overloading servers and respect site owners' preferences regarding automated access.</a:t>
            </a:r>
          </a:p>
          <a:p>
            <a:pPr algn="l" marL="609210" indent="-304605" lvl="1">
              <a:lnSpc>
                <a:spcPts val="3950"/>
              </a:lnSpc>
              <a:buFont typeface="Arial"/>
              <a:buChar char="•"/>
            </a:pPr>
            <a:r>
              <a:rPr lang="en-US" b="true" sz="2821">
                <a:solidFill>
                  <a:srgbClr val="FFFFFF"/>
                </a:solidFill>
                <a:latin typeface="Body Grotesque Bold"/>
                <a:ea typeface="Body Grotesque Bold"/>
                <a:cs typeface="Body Grotesque Bold"/>
                <a:sym typeface="Body Grotesque Bold"/>
              </a:rPr>
              <a:t>Rate Limiting: </a:t>
            </a:r>
            <a:r>
              <a:rPr lang="en-US" sz="2821">
                <a:solidFill>
                  <a:srgbClr val="FFFFFF"/>
                </a:solidFill>
                <a:latin typeface="Body Grotesque"/>
                <a:ea typeface="Body Grotesque"/>
                <a:cs typeface="Body Grotesque"/>
                <a:sym typeface="Body Grotesque"/>
              </a:rPr>
              <a:t>Control the frequency of scraping requests to prevent server overload and minimize the risk of I</a:t>
            </a:r>
            <a:r>
              <a:rPr lang="en-US" sz="2821">
                <a:solidFill>
                  <a:srgbClr val="FFFFFF"/>
                </a:solidFill>
                <a:latin typeface="Body Grotesque"/>
                <a:ea typeface="Body Grotesque"/>
                <a:cs typeface="Body Grotesque"/>
                <a:sym typeface="Body Grotesque"/>
              </a:rPr>
              <a:t>P blocking, adhering to recommended scraping etiquette.</a:t>
            </a:r>
          </a:p>
          <a:p>
            <a:pPr algn="l" marL="609210" indent="-304605" lvl="1">
              <a:lnSpc>
                <a:spcPts val="3950"/>
              </a:lnSpc>
              <a:buFont typeface="Arial"/>
              <a:buChar char="•"/>
            </a:pPr>
            <a:r>
              <a:rPr lang="en-US" b="true" sz="2821">
                <a:solidFill>
                  <a:srgbClr val="FFFFFF"/>
                </a:solidFill>
                <a:latin typeface="Body Grotesque Bold"/>
                <a:ea typeface="Body Grotesque Bold"/>
                <a:cs typeface="Body Grotesque Bold"/>
                <a:sym typeface="Body Grotesque Bold"/>
              </a:rPr>
              <a:t>Data Validation: </a:t>
            </a:r>
            <a:r>
              <a:rPr lang="en-US" sz="2821">
                <a:solidFill>
                  <a:srgbClr val="FFFFFF"/>
                </a:solidFill>
                <a:latin typeface="Body Grotesque"/>
                <a:ea typeface="Body Grotesque"/>
                <a:cs typeface="Body Grotesque"/>
                <a:sym typeface="Body Grotesque"/>
              </a:rPr>
              <a:t>Validate scraped data for accuracy and consistency, implementing cleaning and normalization techniques to prepare data for analysis and insights generation.</a:t>
            </a:r>
          </a:p>
          <a:p>
            <a:pPr algn="l" marL="609210" indent="-304605" lvl="1">
              <a:lnSpc>
                <a:spcPts val="3950"/>
              </a:lnSpc>
              <a:buFont typeface="Arial"/>
              <a:buChar char="•"/>
            </a:pPr>
            <a:r>
              <a:rPr lang="en-US" b="true" sz="2821">
                <a:solidFill>
                  <a:srgbClr val="FFFFFF"/>
                </a:solidFill>
                <a:latin typeface="Body Grotesque Bold"/>
                <a:ea typeface="Body Grotesque Bold"/>
                <a:cs typeface="Body Grotesque Bold"/>
                <a:sym typeface="Body Grotesque Bold"/>
              </a:rPr>
              <a:t>Compliance: </a:t>
            </a:r>
            <a:r>
              <a:rPr lang="en-US" sz="2821">
                <a:solidFill>
                  <a:srgbClr val="FFFFFF"/>
                </a:solidFill>
                <a:latin typeface="Body Grotesque"/>
                <a:ea typeface="Body Grotesque"/>
                <a:cs typeface="Body Grotesque"/>
                <a:sym typeface="Body Grotesque"/>
              </a:rPr>
              <a:t>Stay informed about legal developments and industry standards related to web scraping practices, ensuring compliance with data protection regulations and ethical norms</a:t>
            </a:r>
          </a:p>
          <a:p>
            <a:pPr algn="l">
              <a:lnSpc>
                <a:spcPts val="3950"/>
              </a:lnSpc>
            </a:pPr>
          </a:p>
        </p:txBody>
      </p:sp>
      <p:grpSp>
        <p:nvGrpSpPr>
          <p:cNvPr name="Group 8" id="8"/>
          <p:cNvGrpSpPr/>
          <p:nvPr/>
        </p:nvGrpSpPr>
        <p:grpSpPr>
          <a:xfrm rot="0">
            <a:off x="780890" y="8874350"/>
            <a:ext cx="16726220" cy="767901"/>
            <a:chOff x="0" y="0"/>
            <a:chExt cx="4405260" cy="202245"/>
          </a:xfrm>
        </p:grpSpPr>
        <p:sp>
          <p:nvSpPr>
            <p:cNvPr name="Freeform 9" id="9"/>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10" id="10"/>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11" id="11"/>
          <p:cNvSpPr txBox="true"/>
          <p:nvPr/>
        </p:nvSpPr>
        <p:spPr>
          <a:xfrm rot="0">
            <a:off x="13806186" y="9069705"/>
            <a:ext cx="3167364" cy="396240"/>
          </a:xfrm>
          <a:prstGeom prst="rect">
            <a:avLst/>
          </a:prstGeom>
        </p:spPr>
        <p:txBody>
          <a:bodyPr anchor="t" rtlCol="false" tIns="0" lIns="0" bIns="0" rIns="0">
            <a:spAutoFit/>
          </a:bodyPr>
          <a:lstStyle/>
          <a:p>
            <a:pPr algn="r">
              <a:lnSpc>
                <a:spcPts val="3359"/>
              </a:lnSpc>
            </a:pPr>
            <a:r>
              <a:rPr lang="en-US" sz="2400">
                <a:solidFill>
                  <a:srgbClr val="4E94BA"/>
                </a:solidFill>
                <a:latin typeface="Body Grotesque"/>
                <a:ea typeface="Body Grotesque"/>
                <a:cs typeface="Body Grotesque"/>
                <a:sym typeface="Body Grotesque"/>
              </a:rPr>
              <a:t>6</a:t>
            </a:r>
          </a:p>
        </p:txBody>
      </p:sp>
      <p:sp>
        <p:nvSpPr>
          <p:cNvPr name="TextBox 12" id="12"/>
          <p:cNvSpPr txBox="true"/>
          <p:nvPr/>
        </p:nvSpPr>
        <p:spPr>
          <a:xfrm rot="0">
            <a:off x="1314450" y="9069705"/>
            <a:ext cx="2956891"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2025 May 05</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3806186" y="9069705"/>
            <a:ext cx="3167364" cy="396240"/>
          </a:xfrm>
          <a:prstGeom prst="rect">
            <a:avLst/>
          </a:prstGeom>
        </p:spPr>
        <p:txBody>
          <a:bodyPr anchor="t" rtlCol="false" tIns="0" lIns="0" bIns="0" rIns="0">
            <a:spAutoFit/>
          </a:bodyPr>
          <a:lstStyle/>
          <a:p>
            <a:pPr algn="r">
              <a:lnSpc>
                <a:spcPts val="3359"/>
              </a:lnSpc>
            </a:pPr>
            <a:r>
              <a:rPr lang="en-US" sz="2400">
                <a:solidFill>
                  <a:srgbClr val="4E94BA"/>
                </a:solidFill>
                <a:latin typeface="Body Grotesque"/>
                <a:ea typeface="Body Grotesque"/>
                <a:cs typeface="Body Grotesque"/>
                <a:sym typeface="Body Grotesque"/>
              </a:rPr>
              <a:t>7</a:t>
            </a:r>
          </a:p>
        </p:txBody>
      </p:sp>
      <p:grpSp>
        <p:nvGrpSpPr>
          <p:cNvPr name="Group 7" id="7"/>
          <p:cNvGrpSpPr/>
          <p:nvPr/>
        </p:nvGrpSpPr>
        <p:grpSpPr>
          <a:xfrm rot="0">
            <a:off x="780890" y="644750"/>
            <a:ext cx="16726220" cy="2069875"/>
            <a:chOff x="0" y="0"/>
            <a:chExt cx="4405260" cy="545152"/>
          </a:xfrm>
        </p:grpSpPr>
        <p:sp>
          <p:nvSpPr>
            <p:cNvPr name="Freeform 8" id="8"/>
            <p:cNvSpPr/>
            <p:nvPr/>
          </p:nvSpPr>
          <p:spPr>
            <a:xfrm flipH="false" flipV="false" rot="0">
              <a:off x="0" y="0"/>
              <a:ext cx="4405260" cy="545152"/>
            </a:xfrm>
            <a:custGeom>
              <a:avLst/>
              <a:gdLst/>
              <a:ahLst/>
              <a:cxnLst/>
              <a:rect r="r" b="b" t="t" l="l"/>
              <a:pathLst>
                <a:path h="545152" w="4405260">
                  <a:moveTo>
                    <a:pt x="46286" y="0"/>
                  </a:moveTo>
                  <a:lnTo>
                    <a:pt x="4358974" y="0"/>
                  </a:lnTo>
                  <a:cubicBezTo>
                    <a:pt x="4384537" y="0"/>
                    <a:pt x="4405260" y="20723"/>
                    <a:pt x="4405260" y="46286"/>
                  </a:cubicBezTo>
                  <a:lnTo>
                    <a:pt x="4405260" y="498866"/>
                  </a:lnTo>
                  <a:cubicBezTo>
                    <a:pt x="4405260" y="511142"/>
                    <a:pt x="4400383" y="522915"/>
                    <a:pt x="4391703" y="531595"/>
                  </a:cubicBezTo>
                  <a:cubicBezTo>
                    <a:pt x="4383022" y="540276"/>
                    <a:pt x="4371249" y="545152"/>
                    <a:pt x="4358974" y="545152"/>
                  </a:cubicBezTo>
                  <a:lnTo>
                    <a:pt x="46286" y="545152"/>
                  </a:lnTo>
                  <a:cubicBezTo>
                    <a:pt x="20723" y="545152"/>
                    <a:pt x="0" y="524429"/>
                    <a:pt x="0" y="498866"/>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9" id="9"/>
            <p:cNvSpPr txBox="true"/>
            <p:nvPr/>
          </p:nvSpPr>
          <p:spPr>
            <a:xfrm>
              <a:off x="0" y="-38100"/>
              <a:ext cx="4405260" cy="583252"/>
            </a:xfrm>
            <a:prstGeom prst="rect">
              <a:avLst/>
            </a:prstGeom>
          </p:spPr>
          <p:txBody>
            <a:bodyPr anchor="ctr" rtlCol="false" tIns="50800" lIns="50800" bIns="50800" rIns="50800"/>
            <a:lstStyle/>
            <a:p>
              <a:pPr algn="ctr">
                <a:lnSpc>
                  <a:spcPts val="3359"/>
                </a:lnSpc>
              </a:pPr>
            </a:p>
          </p:txBody>
        </p:sp>
      </p:grpSp>
      <p:sp>
        <p:nvSpPr>
          <p:cNvPr name="TextBox 10" id="10"/>
          <p:cNvSpPr txBox="true"/>
          <p:nvPr/>
        </p:nvSpPr>
        <p:spPr>
          <a:xfrm rot="0">
            <a:off x="1687474" y="1328144"/>
            <a:ext cx="13549276" cy="999489"/>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Conclusion and Q&amp;A</a:t>
            </a:r>
          </a:p>
        </p:txBody>
      </p:sp>
      <p:sp>
        <p:nvSpPr>
          <p:cNvPr name="TextBox 11" id="11"/>
          <p:cNvSpPr txBox="true"/>
          <p:nvPr/>
        </p:nvSpPr>
        <p:spPr>
          <a:xfrm rot="0">
            <a:off x="1115089" y="3670730"/>
            <a:ext cx="15858461" cy="5304734"/>
          </a:xfrm>
          <a:prstGeom prst="rect">
            <a:avLst/>
          </a:prstGeom>
        </p:spPr>
        <p:txBody>
          <a:bodyPr anchor="t" rtlCol="false" tIns="0" lIns="0" bIns="0" rIns="0">
            <a:spAutoFit/>
          </a:bodyPr>
          <a:lstStyle/>
          <a:p>
            <a:pPr algn="l" marL="815500" indent="-407750" lvl="1">
              <a:lnSpc>
                <a:spcPts val="5288"/>
              </a:lnSpc>
              <a:buFont typeface="Arial"/>
              <a:buChar char="•"/>
            </a:pPr>
            <a:r>
              <a:rPr lang="en-US" b="true" sz="3777">
                <a:solidFill>
                  <a:srgbClr val="FFFFFF"/>
                </a:solidFill>
                <a:latin typeface="Body Grotesque Bold"/>
                <a:ea typeface="Body Grotesque Bold"/>
                <a:cs typeface="Body Grotesque Bold"/>
                <a:sym typeface="Body Grotesque Bold"/>
              </a:rPr>
              <a:t>Summary:</a:t>
            </a:r>
            <a:r>
              <a:rPr lang="en-US" sz="3777">
                <a:solidFill>
                  <a:srgbClr val="FFFFFF"/>
                </a:solidFill>
                <a:latin typeface="Body Grotesque"/>
                <a:ea typeface="Body Grotesque"/>
                <a:cs typeface="Body Grotesque"/>
                <a:sym typeface="Body Grotesque"/>
              </a:rPr>
              <a:t> Web scraping is a powerful tool for extracting valuable data from the web, enabling businesses and researchers to gain competitive insights, monitor trends, and make data-driven decisions.</a:t>
            </a:r>
          </a:p>
          <a:p>
            <a:pPr algn="l" marL="815500" indent="-407750" lvl="1">
              <a:lnSpc>
                <a:spcPts val="5288"/>
              </a:lnSpc>
              <a:buFont typeface="Arial"/>
              <a:buChar char="•"/>
            </a:pPr>
            <a:r>
              <a:rPr lang="en-US" b="true" sz="3777">
                <a:solidFill>
                  <a:srgbClr val="FFFFFF"/>
                </a:solidFill>
                <a:latin typeface="Body Grotesque Bold"/>
                <a:ea typeface="Body Grotesque Bold"/>
                <a:cs typeface="Body Grotesque Bold"/>
                <a:sym typeface="Body Grotesque Bold"/>
              </a:rPr>
              <a:t>Future Trends:</a:t>
            </a:r>
            <a:r>
              <a:rPr lang="en-US" sz="3777">
                <a:solidFill>
                  <a:srgbClr val="FFFFFF"/>
                </a:solidFill>
                <a:latin typeface="Body Grotesque"/>
                <a:ea typeface="Body Grotesque"/>
                <a:cs typeface="Body Grotesque"/>
                <a:sym typeface="Body Grotesque"/>
              </a:rPr>
              <a:t> The future of web scraping may involve advancements in AI-driven scraping techniques, improved handling of dynamic content, and enhanced privacy-preserving scraping methods.</a:t>
            </a:r>
          </a:p>
          <a:p>
            <a:pPr algn="l">
              <a:lnSpc>
                <a:spcPts val="5288"/>
              </a:lnSpc>
            </a:pPr>
          </a:p>
        </p:txBody>
      </p:sp>
      <p:sp>
        <p:nvSpPr>
          <p:cNvPr name="TextBox 12" id="12"/>
          <p:cNvSpPr txBox="true"/>
          <p:nvPr/>
        </p:nvSpPr>
        <p:spPr>
          <a:xfrm rot="0">
            <a:off x="1314450" y="9069705"/>
            <a:ext cx="2956891"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2025 May 05</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DAGJmfLsFA8</dc:identifier>
  <dcterms:modified xsi:type="dcterms:W3CDTF">2011-08-01T06:04:30Z</dcterms:modified>
  <cp:revision>1</cp:revision>
  <dc:title>Web Scraping Presentation</dc:title>
</cp:coreProperties>
</file>

<file path=docProps/thumbnail.jpeg>
</file>